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7" r:id="rId2"/>
    <p:sldId id="2031" r:id="rId3"/>
    <p:sldId id="1981" r:id="rId4"/>
    <p:sldId id="1982" r:id="rId5"/>
    <p:sldId id="2030" r:id="rId6"/>
    <p:sldId id="2004" r:id="rId7"/>
    <p:sldId id="2037" r:id="rId8"/>
    <p:sldId id="1983" r:id="rId9"/>
    <p:sldId id="2006" r:id="rId10"/>
    <p:sldId id="2007" r:id="rId11"/>
    <p:sldId id="2038" r:id="rId12"/>
    <p:sldId id="2039" r:id="rId13"/>
    <p:sldId id="2009" r:id="rId14"/>
    <p:sldId id="2008" r:id="rId15"/>
    <p:sldId id="2010" r:id="rId16"/>
    <p:sldId id="2011" r:id="rId17"/>
    <p:sldId id="2012" r:id="rId18"/>
    <p:sldId id="2013" r:id="rId19"/>
    <p:sldId id="1984" r:id="rId20"/>
    <p:sldId id="2014" r:id="rId21"/>
    <p:sldId id="2015" r:id="rId22"/>
    <p:sldId id="2003" r:id="rId23"/>
    <p:sldId id="2016" r:id="rId24"/>
    <p:sldId id="2032" r:id="rId25"/>
    <p:sldId id="2034" r:id="rId26"/>
    <p:sldId id="2040" r:id="rId27"/>
    <p:sldId id="2052" r:id="rId28"/>
    <p:sldId id="2033" r:id="rId29"/>
    <p:sldId id="1985" r:id="rId30"/>
    <p:sldId id="2018" r:id="rId31"/>
    <p:sldId id="2017" r:id="rId32"/>
    <p:sldId id="2041" r:id="rId33"/>
    <p:sldId id="2019" r:id="rId34"/>
    <p:sldId id="2051" r:id="rId35"/>
    <p:sldId id="1986" r:id="rId36"/>
    <p:sldId id="2036" r:id="rId37"/>
    <p:sldId id="2020" r:id="rId38"/>
    <p:sldId id="2021" r:id="rId39"/>
    <p:sldId id="1987" r:id="rId40"/>
    <p:sldId id="2022" r:id="rId41"/>
    <p:sldId id="2023" r:id="rId42"/>
    <p:sldId id="2024" r:id="rId43"/>
    <p:sldId id="2025" r:id="rId44"/>
    <p:sldId id="1999" r:id="rId45"/>
    <p:sldId id="1995" r:id="rId46"/>
    <p:sldId id="1988" r:id="rId47"/>
    <p:sldId id="2042" r:id="rId48"/>
    <p:sldId id="2027" r:id="rId49"/>
    <p:sldId id="2043" r:id="rId50"/>
    <p:sldId id="2026" r:id="rId51"/>
    <p:sldId id="1989" r:id="rId52"/>
    <p:sldId id="2028" r:id="rId53"/>
    <p:sldId id="2029" r:id="rId54"/>
    <p:sldId id="1990" r:id="rId55"/>
    <p:sldId id="1996" r:id="rId56"/>
    <p:sldId id="1991" r:id="rId57"/>
    <p:sldId id="2044" r:id="rId58"/>
    <p:sldId id="1992" r:id="rId59"/>
    <p:sldId id="2046" r:id="rId60"/>
    <p:sldId id="2047" r:id="rId61"/>
    <p:sldId id="2045" r:id="rId62"/>
    <p:sldId id="2048" r:id="rId63"/>
    <p:sldId id="1993" r:id="rId64"/>
    <p:sldId id="2050" r:id="rId65"/>
    <p:sldId id="2049" r:id="rId66"/>
    <p:sldId id="1994" r:id="rId67"/>
    <p:sldId id="2035" r:id="rId68"/>
    <p:sldId id="2053" r:id="rId69"/>
    <p:sldId id="2000" r:id="rId70"/>
    <p:sldId id="445"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B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95" autoAdjust="0"/>
    <p:restoredTop sz="96213"/>
  </p:normalViewPr>
  <p:slideViewPr>
    <p:cSldViewPr snapToGrid="0">
      <p:cViewPr varScale="1">
        <p:scale>
          <a:sx n="118" d="100"/>
          <a:sy n="118" d="100"/>
        </p:scale>
        <p:origin x="248"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image" Target="../media/image26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B7822F-3568-472E-B26A-5BD55F3B15B4}" type="doc">
      <dgm:prSet loTypeId="urn:microsoft.com/office/officeart/2005/8/layout/radial4" loCatId="relationship" qsTypeId="urn:microsoft.com/office/officeart/2005/8/quickstyle/simple1" qsCatId="simple" csTypeId="urn:microsoft.com/office/officeart/2005/8/colors/accent1_1" csCatId="accent1" phldr="1"/>
      <dgm:spPr/>
      <dgm:t>
        <a:bodyPr/>
        <a:lstStyle/>
        <a:p>
          <a:endParaRPr lang="zh-CN" altLang="en-US"/>
        </a:p>
      </dgm:t>
    </dgm:pt>
    <dgm:pt modelId="{D8D77027-63C6-4927-A64F-B4BC3690D441}">
      <dgm:prSet phldrT="[文本]" custT="1"/>
      <dgm:spPr/>
      <dgm:t>
        <a:bodyPr/>
        <a:lstStyle/>
        <a:p>
          <a:pPr algn="just"/>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嵌入参数因子分解</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，通过将大的词汇嵌入矩阵分解为两个较小的矩阵，解决了隐藏层大小增加导致词汇嵌入参数量过大的问题</a:t>
          </a:r>
          <a:endParaRPr lang="zh-CN" altLang="en-US" sz="1800" dirty="0">
            <a:latin typeface="Times New Roman" panose="02020603050405020304" pitchFamily="18" charset="0"/>
            <a:cs typeface="Times New Roman" panose="02020603050405020304" pitchFamily="18" charset="0"/>
          </a:endParaRPr>
        </a:p>
      </dgm:t>
    </dgm:pt>
    <dgm:pt modelId="{987C53E5-AFBA-4418-A64A-8CE5636629F3}" type="parTrans" cxnId="{D24793B8-7F07-4AA1-9F9E-1B00CAB668DD}">
      <dgm:prSet/>
      <dgm:spPr/>
      <dgm:t>
        <a:bodyPr/>
        <a:lstStyle/>
        <a:p>
          <a:pPr algn="just"/>
          <a:endParaRPr lang="zh-CN" altLang="en-US" sz="1800">
            <a:latin typeface="Times New Roman" panose="02020603050405020304" pitchFamily="18" charset="0"/>
            <a:cs typeface="Times New Roman" panose="02020603050405020304" pitchFamily="18" charset="0"/>
          </a:endParaRPr>
        </a:p>
      </dgm:t>
    </dgm:pt>
    <dgm:pt modelId="{02964BC9-CE9C-4799-852E-DA4829CC0EBC}" type="sibTrans" cxnId="{D24793B8-7F07-4AA1-9F9E-1B00CAB668DD}">
      <dgm:prSet/>
      <dgm:spPr/>
      <dgm:t>
        <a:bodyPr/>
        <a:lstStyle/>
        <a:p>
          <a:pPr algn="just"/>
          <a:endParaRPr lang="zh-CN" altLang="en-US" sz="1800">
            <a:latin typeface="Times New Roman" panose="02020603050405020304" pitchFamily="18" charset="0"/>
            <a:cs typeface="Times New Roman" panose="02020603050405020304" pitchFamily="18" charset="0"/>
          </a:endParaRPr>
        </a:p>
      </dgm:t>
    </dgm:pt>
    <dgm:pt modelId="{241E4CB5-AE56-4499-805E-71B961F68A34}">
      <dgm:prSet phldrT="[文本]" custT="1"/>
      <dgm:spPr/>
      <dgm:t>
        <a:bodyPr/>
        <a:lstStyle/>
        <a:p>
          <a:pPr algn="just"/>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跨层参数共享</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，通过在不同层之间共享参数，有效控制了随网络深度增加而增长的参数量</a:t>
          </a:r>
          <a:endParaRPr lang="zh-CN" altLang="en-US" sz="1800" dirty="0">
            <a:latin typeface="Times New Roman" panose="02020603050405020304" pitchFamily="18" charset="0"/>
            <a:cs typeface="Times New Roman" panose="02020603050405020304" pitchFamily="18" charset="0"/>
          </a:endParaRPr>
        </a:p>
      </dgm:t>
    </dgm:pt>
    <dgm:pt modelId="{B4DB5E38-2C55-45C5-9072-18801B59A04A}" type="parTrans" cxnId="{B073835B-6D54-4655-89E2-0870362C4294}">
      <dgm:prSet/>
      <dgm:spPr/>
      <dgm:t>
        <a:bodyPr/>
        <a:lstStyle/>
        <a:p>
          <a:pPr algn="just"/>
          <a:endParaRPr lang="zh-CN" altLang="en-US" sz="1800">
            <a:latin typeface="Times New Roman" panose="02020603050405020304" pitchFamily="18" charset="0"/>
            <a:cs typeface="Times New Roman" panose="02020603050405020304" pitchFamily="18" charset="0"/>
          </a:endParaRPr>
        </a:p>
      </dgm:t>
    </dgm:pt>
    <dgm:pt modelId="{2E1394C7-D3C9-4D48-ABA7-B36DD92CD8F3}" type="sibTrans" cxnId="{B073835B-6D54-4655-89E2-0870362C4294}">
      <dgm:prSet/>
      <dgm:spPr/>
      <dgm:t>
        <a:bodyPr/>
        <a:lstStyle/>
        <a:p>
          <a:pPr algn="just"/>
          <a:endParaRPr lang="zh-CN" altLang="en-US" sz="1800">
            <a:latin typeface="Times New Roman" panose="02020603050405020304" pitchFamily="18" charset="0"/>
            <a:cs typeface="Times New Roman" panose="02020603050405020304" pitchFamily="18" charset="0"/>
          </a:endParaRPr>
        </a:p>
      </dgm:t>
    </dgm:pt>
    <dgm:pt modelId="{2DDEEDBF-F0C8-4C03-90DC-06B490FCCBEF}">
      <dgm:prSet phldrT="[文本]" custT="1"/>
      <dgm:spPr/>
      <dgm:t>
        <a:bodyPr/>
        <a:lstStyle/>
        <a:p>
          <a:pPr algn="just"/>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ALBERT在参数量上比同类模型减少了18倍，训练速度提升了约1.7倍，同时保持了高性能</a:t>
          </a:r>
          <a:endParaRPr lang="zh-CN" altLang="en-US" sz="1800" dirty="0">
            <a:latin typeface="Times New Roman" panose="02020603050405020304" pitchFamily="18" charset="0"/>
            <a:cs typeface="Times New Roman" panose="02020603050405020304" pitchFamily="18" charset="0"/>
          </a:endParaRPr>
        </a:p>
      </dgm:t>
    </dgm:pt>
    <dgm:pt modelId="{2C81AC3F-7FEA-446A-A469-5B099C75F924}" type="sibTrans" cxnId="{72ECBD23-D493-4DF6-8415-16B8DCFD6FB1}">
      <dgm:prSet/>
      <dgm:spPr/>
      <dgm:t>
        <a:bodyPr/>
        <a:lstStyle/>
        <a:p>
          <a:pPr algn="just"/>
          <a:endParaRPr lang="zh-CN" altLang="en-US" sz="1800">
            <a:latin typeface="Times New Roman" panose="02020603050405020304" pitchFamily="18" charset="0"/>
            <a:cs typeface="Times New Roman" panose="02020603050405020304" pitchFamily="18" charset="0"/>
          </a:endParaRPr>
        </a:p>
      </dgm:t>
    </dgm:pt>
    <dgm:pt modelId="{7369DB70-4F7F-45E4-85E9-B1FFA01DEED1}" type="parTrans" cxnId="{72ECBD23-D493-4DF6-8415-16B8DCFD6FB1}">
      <dgm:prSet/>
      <dgm:spPr/>
      <dgm:t>
        <a:bodyPr/>
        <a:lstStyle/>
        <a:p>
          <a:pPr algn="just"/>
          <a:endParaRPr lang="zh-CN" altLang="en-US" sz="1800">
            <a:latin typeface="Times New Roman" panose="02020603050405020304" pitchFamily="18" charset="0"/>
            <a:cs typeface="Times New Roman" panose="02020603050405020304" pitchFamily="18" charset="0"/>
          </a:endParaRPr>
        </a:p>
      </dgm:t>
    </dgm:pt>
    <dgm:pt modelId="{48088D4D-D9F6-4E25-AABD-B43C3DCEEFBB}" type="pres">
      <dgm:prSet presAssocID="{FFB7822F-3568-472E-B26A-5BD55F3B15B4}" presName="cycle" presStyleCnt="0">
        <dgm:presLayoutVars>
          <dgm:chMax val="1"/>
          <dgm:dir/>
          <dgm:animLvl val="ctr"/>
          <dgm:resizeHandles val="exact"/>
        </dgm:presLayoutVars>
      </dgm:prSet>
      <dgm:spPr/>
    </dgm:pt>
    <dgm:pt modelId="{3EFF26A8-5DE9-4CCC-B864-EFDBBDE03A52}" type="pres">
      <dgm:prSet presAssocID="{2DDEEDBF-F0C8-4C03-90DC-06B490FCCBEF}" presName="centerShape" presStyleLbl="node0" presStyleIdx="0" presStyleCnt="1" custScaleX="131348" custScaleY="76339" custLinFactNeighborX="5" custLinFactNeighborY="-616"/>
      <dgm:spPr>
        <a:prstGeom prst="roundRect">
          <a:avLst/>
        </a:prstGeom>
      </dgm:spPr>
    </dgm:pt>
    <dgm:pt modelId="{BF6FB2F3-8E18-47D7-B9EA-60152988E735}" type="pres">
      <dgm:prSet presAssocID="{987C53E5-AFBA-4418-A64A-8CE5636629F3}" presName="parTrans" presStyleLbl="bgSibTrans2D1" presStyleIdx="0" presStyleCnt="2"/>
      <dgm:spPr/>
    </dgm:pt>
    <dgm:pt modelId="{18CCA82F-71E4-49B6-8773-47AA0B01820E}" type="pres">
      <dgm:prSet presAssocID="{D8D77027-63C6-4927-A64F-B4BC3690D441}" presName="node" presStyleLbl="node1" presStyleIdx="0" presStyleCnt="2" custScaleX="138199" custScaleY="100474" custRadScaleRad="111238" custRadScaleInc="3617">
        <dgm:presLayoutVars>
          <dgm:bulletEnabled val="1"/>
        </dgm:presLayoutVars>
      </dgm:prSet>
      <dgm:spPr/>
    </dgm:pt>
    <dgm:pt modelId="{FEDBCC9F-5F2A-487A-B720-571CB920A692}" type="pres">
      <dgm:prSet presAssocID="{B4DB5E38-2C55-45C5-9072-18801B59A04A}" presName="parTrans" presStyleLbl="bgSibTrans2D1" presStyleIdx="1" presStyleCnt="2"/>
      <dgm:spPr/>
    </dgm:pt>
    <dgm:pt modelId="{6CC63A41-2987-4131-85EB-413051BB9502}" type="pres">
      <dgm:prSet presAssocID="{241E4CB5-AE56-4499-805E-71B961F68A34}" presName="node" presStyleLbl="node1" presStyleIdx="1" presStyleCnt="2" custScaleX="138261" custScaleY="99707" custRadScaleRad="102921" custRadScaleInc="-7783">
        <dgm:presLayoutVars>
          <dgm:bulletEnabled val="1"/>
        </dgm:presLayoutVars>
      </dgm:prSet>
      <dgm:spPr/>
    </dgm:pt>
  </dgm:ptLst>
  <dgm:cxnLst>
    <dgm:cxn modelId="{72ECBD23-D493-4DF6-8415-16B8DCFD6FB1}" srcId="{FFB7822F-3568-472E-B26A-5BD55F3B15B4}" destId="{2DDEEDBF-F0C8-4C03-90DC-06B490FCCBEF}" srcOrd="0" destOrd="0" parTransId="{7369DB70-4F7F-45E4-85E9-B1FFA01DEED1}" sibTransId="{2C81AC3F-7FEA-446A-A469-5B099C75F924}"/>
    <dgm:cxn modelId="{08084725-502F-4372-8825-565EE63D4F5B}" type="presOf" srcId="{D8D77027-63C6-4927-A64F-B4BC3690D441}" destId="{18CCA82F-71E4-49B6-8773-47AA0B01820E}" srcOrd="0" destOrd="0" presId="urn:microsoft.com/office/officeart/2005/8/layout/radial4"/>
    <dgm:cxn modelId="{3B1B3635-721D-46DC-8CA2-D47A39E02B32}" type="presOf" srcId="{987C53E5-AFBA-4418-A64A-8CE5636629F3}" destId="{BF6FB2F3-8E18-47D7-B9EA-60152988E735}" srcOrd="0" destOrd="0" presId="urn:microsoft.com/office/officeart/2005/8/layout/radial4"/>
    <dgm:cxn modelId="{1715C33B-FB6E-4E97-82E9-F06AE1DA719F}" type="presOf" srcId="{241E4CB5-AE56-4499-805E-71B961F68A34}" destId="{6CC63A41-2987-4131-85EB-413051BB9502}" srcOrd="0" destOrd="0" presId="urn:microsoft.com/office/officeart/2005/8/layout/radial4"/>
    <dgm:cxn modelId="{47EFFA47-B3CA-4D6F-817C-B0D67C84D211}" type="presOf" srcId="{FFB7822F-3568-472E-B26A-5BD55F3B15B4}" destId="{48088D4D-D9F6-4E25-AABD-B43C3DCEEFBB}" srcOrd="0" destOrd="0" presId="urn:microsoft.com/office/officeart/2005/8/layout/radial4"/>
    <dgm:cxn modelId="{B073835B-6D54-4655-89E2-0870362C4294}" srcId="{2DDEEDBF-F0C8-4C03-90DC-06B490FCCBEF}" destId="{241E4CB5-AE56-4499-805E-71B961F68A34}" srcOrd="1" destOrd="0" parTransId="{B4DB5E38-2C55-45C5-9072-18801B59A04A}" sibTransId="{2E1394C7-D3C9-4D48-ABA7-B36DD92CD8F3}"/>
    <dgm:cxn modelId="{3176D1AF-D50E-4DE9-8A1E-63F4858B99BB}" type="presOf" srcId="{2DDEEDBF-F0C8-4C03-90DC-06B490FCCBEF}" destId="{3EFF26A8-5DE9-4CCC-B864-EFDBBDE03A52}" srcOrd="0" destOrd="0" presId="urn:microsoft.com/office/officeart/2005/8/layout/radial4"/>
    <dgm:cxn modelId="{D24793B8-7F07-4AA1-9F9E-1B00CAB668DD}" srcId="{2DDEEDBF-F0C8-4C03-90DC-06B490FCCBEF}" destId="{D8D77027-63C6-4927-A64F-B4BC3690D441}" srcOrd="0" destOrd="0" parTransId="{987C53E5-AFBA-4418-A64A-8CE5636629F3}" sibTransId="{02964BC9-CE9C-4799-852E-DA4829CC0EBC}"/>
    <dgm:cxn modelId="{44DF76EF-4CE7-4023-A060-1A15D1F4A92C}" type="presOf" srcId="{B4DB5E38-2C55-45C5-9072-18801B59A04A}" destId="{FEDBCC9F-5F2A-487A-B720-571CB920A692}" srcOrd="0" destOrd="0" presId="urn:microsoft.com/office/officeart/2005/8/layout/radial4"/>
    <dgm:cxn modelId="{93203531-632E-4DE7-BBDF-A55F9542E29D}" type="presParOf" srcId="{48088D4D-D9F6-4E25-AABD-B43C3DCEEFBB}" destId="{3EFF26A8-5DE9-4CCC-B864-EFDBBDE03A52}" srcOrd="0" destOrd="0" presId="urn:microsoft.com/office/officeart/2005/8/layout/radial4"/>
    <dgm:cxn modelId="{C69CEE63-8CE1-4188-BA90-AAAC3BFE27CA}" type="presParOf" srcId="{48088D4D-D9F6-4E25-AABD-B43C3DCEEFBB}" destId="{BF6FB2F3-8E18-47D7-B9EA-60152988E735}" srcOrd="1" destOrd="0" presId="urn:microsoft.com/office/officeart/2005/8/layout/radial4"/>
    <dgm:cxn modelId="{0F3E29BD-F0EE-4433-92A3-FE82197CA818}" type="presParOf" srcId="{48088D4D-D9F6-4E25-AABD-B43C3DCEEFBB}" destId="{18CCA82F-71E4-49B6-8773-47AA0B01820E}" srcOrd="2" destOrd="0" presId="urn:microsoft.com/office/officeart/2005/8/layout/radial4"/>
    <dgm:cxn modelId="{093D1F24-46DD-40B3-8E49-9536D4AC0C8C}" type="presParOf" srcId="{48088D4D-D9F6-4E25-AABD-B43C3DCEEFBB}" destId="{FEDBCC9F-5F2A-487A-B720-571CB920A692}" srcOrd="3" destOrd="0" presId="urn:microsoft.com/office/officeart/2005/8/layout/radial4"/>
    <dgm:cxn modelId="{160AAAAA-E1C6-4AAA-8084-A6064DDD7382}" type="presParOf" srcId="{48088D4D-D9F6-4E25-AABD-B43C3DCEEFBB}" destId="{6CC63A41-2987-4131-85EB-413051BB9502}"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2392E-1EEE-429C-8063-B0BDA89A73B1}"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zh-CN" altLang="en-US"/>
        </a:p>
      </dgm:t>
    </dgm:pt>
    <dgm:pt modelId="{3D988F0C-32E0-4D63-8108-FC4B24910CD0}">
      <dgm:prSet phldrT="[文本]" custT="1"/>
      <dgm:spPr/>
      <dgm: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RoBERTa</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F71DF169-005B-4921-8F17-614DFD565952}" type="parTrans" cxnId="{95D7AD16-0E9A-4D76-9EA6-D90D383045D7}">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FED67740-843B-466E-9B59-03630EC425B5}" type="sibTrans" cxnId="{95D7AD16-0E9A-4D76-9EA6-D90D383045D7}">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7F02E94F-8F0C-4E3A-860F-CBF0959DCCF1}">
      <dgm:prSet phldrT="[文本]" custT="1"/>
      <dgm:spPr/>
      <dgm:t>
        <a:bodyPr/>
        <a:lstStyle/>
        <a:p>
          <a:r>
            <a:rPr lang="zh-CN" altLang="en-US" sz="2400" b="0" i="0" dirty="0">
              <a:latin typeface="Times New Roman" panose="02020603050405020304" pitchFamily="18" charset="0"/>
              <a:ea typeface="微软雅黑" panose="020B0503020204020204" pitchFamily="34" charset="-122"/>
              <a:cs typeface="Times New Roman" panose="02020603050405020304" pitchFamily="18" charset="0"/>
            </a:rPr>
            <a:t>引入动态掩码机制</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0C62A33E-7C2A-4945-AD40-D03B49044C66}" type="parTrans" cxnId="{82E3DBA9-D64F-4B6A-951A-B38CFCDDF04D}">
      <dgm:prSet custT="1"/>
      <dgm:spPr/>
      <dgm:t>
        <a:bodyPr/>
        <a:lstStyle/>
        <a:p>
          <a:endParaRPr lang="zh-CN" altLang="en-US" sz="400">
            <a:latin typeface="Times New Roman" panose="02020603050405020304" pitchFamily="18" charset="0"/>
            <a:ea typeface="微软雅黑" panose="020B0503020204020204" pitchFamily="34" charset="-122"/>
            <a:cs typeface="Times New Roman" panose="02020603050405020304" pitchFamily="18" charset="0"/>
          </a:endParaRPr>
        </a:p>
      </dgm:t>
    </dgm:pt>
    <dgm:pt modelId="{F4512227-3C7B-4F44-9B73-96EE9C9A7648}" type="sibTrans" cxnId="{82E3DBA9-D64F-4B6A-951A-B38CFCDDF04D}">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F7D11893-1B29-465B-AAAA-5E071749E38B}">
      <dgm:prSet custT="1"/>
      <dgm:spPr/>
      <dgm:t>
        <a:bodyPr/>
        <a:lstStyle/>
        <a:p>
          <a:r>
            <a:rPr lang="zh-CN" altLang="en-US" sz="2400" b="0" i="0" dirty="0">
              <a:latin typeface="Times New Roman" panose="02020603050405020304" pitchFamily="18" charset="0"/>
              <a:ea typeface="微软雅黑" panose="020B0503020204020204" pitchFamily="34" charset="-122"/>
              <a:cs typeface="Times New Roman" panose="02020603050405020304" pitchFamily="18" charset="0"/>
            </a:rPr>
            <a:t>移除</a:t>
          </a:r>
          <a:r>
            <a:rPr lang="en-US" sz="2400" b="0" i="0" dirty="0">
              <a:latin typeface="Times New Roman" panose="02020603050405020304" pitchFamily="18" charset="0"/>
              <a:ea typeface="微软雅黑" panose="020B0503020204020204" pitchFamily="34" charset="-122"/>
              <a:cs typeface="Times New Roman" panose="02020603050405020304" pitchFamily="18" charset="0"/>
            </a:rPr>
            <a:t>NSP</a:t>
          </a:r>
          <a:r>
            <a:rPr lang="zh-CN" altLang="en-US" sz="2400" b="0" i="0" dirty="0">
              <a:latin typeface="Times New Roman" panose="02020603050405020304" pitchFamily="18" charset="0"/>
              <a:ea typeface="微软雅黑" panose="020B0503020204020204" pitchFamily="34" charset="-122"/>
              <a:cs typeface="Times New Roman" panose="02020603050405020304" pitchFamily="18" charset="0"/>
            </a:rPr>
            <a:t>任务</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C4A6C112-3AF1-45F8-BC7D-88C461CCB418}" type="parTrans" cxnId="{A6458BFF-039B-4EB0-83B4-7550EF7EBA37}">
      <dgm:prSet custT="1"/>
      <dgm:spPr/>
      <dgm:t>
        <a:bodyPr/>
        <a:lstStyle/>
        <a:p>
          <a:endParaRPr lang="zh-CN" altLang="en-US" sz="700">
            <a:latin typeface="Times New Roman" panose="02020603050405020304" pitchFamily="18" charset="0"/>
            <a:ea typeface="微软雅黑" panose="020B0503020204020204" pitchFamily="34" charset="-122"/>
            <a:cs typeface="Times New Roman" panose="02020603050405020304" pitchFamily="18" charset="0"/>
          </a:endParaRPr>
        </a:p>
      </dgm:t>
    </dgm:pt>
    <dgm:pt modelId="{9C724A28-C941-4197-862D-600CE37163CE}" type="sibTrans" cxnId="{A6458BFF-039B-4EB0-83B4-7550EF7EBA37}">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8BB849F1-874E-47E0-853B-E300CBB401B2}">
      <dgm:prSet custT="1"/>
      <dgm:spPr/>
      <dgm:t>
        <a:bodyPr/>
        <a:lstStyle/>
        <a:p>
          <a:pPr>
            <a:buFont typeface="Arial" panose="020B0604020202020204" pitchFamily="34" charset="0"/>
            <a:buChar char="•"/>
          </a:pPr>
          <a:r>
            <a:rPr lang="zh-CN" altLang="en-US" sz="2400" b="0" i="0" dirty="0">
              <a:latin typeface="Times New Roman" panose="02020603050405020304" pitchFamily="18" charset="0"/>
              <a:ea typeface="微软雅黑" panose="020B0503020204020204" pitchFamily="34" charset="-122"/>
              <a:cs typeface="Times New Roman" panose="02020603050405020304" pitchFamily="18" charset="0"/>
            </a:rPr>
            <a:t>增加批量大小</a:t>
          </a:r>
        </a:p>
      </dgm:t>
    </dgm:pt>
    <dgm:pt modelId="{B28F343D-93BF-4D85-B4A4-2BAAEB4137E3}" type="parTrans" cxnId="{7346BAD5-9C2B-474D-AD9B-4F48CA5C4B47}">
      <dgm:prSet custT="1"/>
      <dgm:spPr/>
      <dgm:t>
        <a:bodyPr/>
        <a:lstStyle/>
        <a:p>
          <a:endParaRPr lang="zh-CN" altLang="en-US" sz="400">
            <a:latin typeface="Times New Roman" panose="02020603050405020304" pitchFamily="18" charset="0"/>
            <a:ea typeface="微软雅黑" panose="020B0503020204020204" pitchFamily="34" charset="-122"/>
            <a:cs typeface="Times New Roman" panose="02020603050405020304" pitchFamily="18" charset="0"/>
          </a:endParaRPr>
        </a:p>
      </dgm:t>
    </dgm:pt>
    <dgm:pt modelId="{E0F79258-06DF-4A5B-AF5C-80B69BA86AF9}" type="sibTrans" cxnId="{7346BAD5-9C2B-474D-AD9B-4F48CA5C4B47}">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144927B1-7B54-4660-8365-1123BAA9B537}">
      <dgm:prSet custT="1"/>
      <dgm:spPr/>
      <dgm:t>
        <a:bodyPr/>
        <a:lstStyle/>
        <a:p>
          <a:pPr>
            <a:buFont typeface="Arial" panose="020B0604020202020204" pitchFamily="34" charset="0"/>
            <a:buChar char="•"/>
          </a:pPr>
          <a:r>
            <a:rPr lang="zh-CN" altLang="en-US" sz="2400" b="0" i="0">
              <a:latin typeface="Times New Roman" panose="02020603050405020304" pitchFamily="18" charset="0"/>
              <a:ea typeface="微软雅黑" panose="020B0503020204020204" pitchFamily="34" charset="-122"/>
              <a:cs typeface="Times New Roman" panose="02020603050405020304" pitchFamily="18" charset="0"/>
            </a:rPr>
            <a:t>延长训练时间</a:t>
          </a:r>
        </a:p>
      </dgm:t>
    </dgm:pt>
    <dgm:pt modelId="{BAB2D24F-C7B6-4217-BC8A-3D394BB4AFA3}" type="parTrans" cxnId="{DC22B75B-213A-4222-8FB6-ADC557C92D01}">
      <dgm:prSet custT="1"/>
      <dgm:spPr/>
      <dgm:t>
        <a:bodyPr/>
        <a:lstStyle/>
        <a:p>
          <a:endParaRPr lang="zh-CN" altLang="en-US" sz="400">
            <a:latin typeface="Times New Roman" panose="02020603050405020304" pitchFamily="18" charset="0"/>
            <a:ea typeface="微软雅黑" panose="020B0503020204020204" pitchFamily="34" charset="-122"/>
            <a:cs typeface="Times New Roman" panose="02020603050405020304" pitchFamily="18" charset="0"/>
          </a:endParaRPr>
        </a:p>
      </dgm:t>
    </dgm:pt>
    <dgm:pt modelId="{FDB1BFE5-3263-4DB9-9888-9D766F7D8C0C}" type="sibTrans" cxnId="{DC22B75B-213A-4222-8FB6-ADC557C92D01}">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244D8B1E-1B46-415E-BEC9-F45261C09E42}">
      <dgm:prSet custT="1"/>
      <dgm:spPr/>
      <dgm:t>
        <a:bodyPr/>
        <a:lstStyle/>
        <a:p>
          <a:r>
            <a:rPr lang="zh-CN" altLang="en-US" sz="2400" b="0" i="0" dirty="0">
              <a:latin typeface="Times New Roman" panose="02020603050405020304" pitchFamily="18" charset="0"/>
              <a:ea typeface="微软雅黑" panose="020B0503020204020204" pitchFamily="34" charset="-122"/>
              <a:cs typeface="Times New Roman" panose="02020603050405020304" pitchFamily="18" charset="0"/>
            </a:rPr>
            <a:t>字节对编码</a:t>
          </a:r>
        </a:p>
      </dgm:t>
    </dgm:pt>
    <dgm:pt modelId="{3B929AA8-CD88-46C7-8E8F-18226C4EBADE}" type="parTrans" cxnId="{FD36E736-7851-4D3C-83ED-510757D1B6CE}">
      <dgm:prSet custT="1"/>
      <dgm:spPr/>
      <dgm:t>
        <a:bodyPr/>
        <a:lstStyle/>
        <a:p>
          <a:endParaRPr lang="zh-CN" altLang="en-US" sz="700">
            <a:latin typeface="Times New Roman" panose="02020603050405020304" pitchFamily="18" charset="0"/>
            <a:ea typeface="微软雅黑" panose="020B0503020204020204" pitchFamily="34" charset="-122"/>
            <a:cs typeface="Times New Roman" panose="02020603050405020304" pitchFamily="18" charset="0"/>
          </a:endParaRPr>
        </a:p>
      </dgm:t>
    </dgm:pt>
    <dgm:pt modelId="{7DBDD331-9508-49A5-BF68-8C1583CD9A4E}" type="sibTrans" cxnId="{FD36E736-7851-4D3C-83ED-510757D1B6CE}">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2239ABAD-E442-4D98-9940-E7BA48E2A8C4}" type="pres">
      <dgm:prSet presAssocID="{1082392E-1EEE-429C-8063-B0BDA89A73B1}" presName="Name0" presStyleCnt="0">
        <dgm:presLayoutVars>
          <dgm:chPref val="1"/>
          <dgm:dir/>
          <dgm:animOne val="branch"/>
          <dgm:animLvl val="lvl"/>
          <dgm:resizeHandles val="exact"/>
        </dgm:presLayoutVars>
      </dgm:prSet>
      <dgm:spPr/>
    </dgm:pt>
    <dgm:pt modelId="{30D96421-7803-4AE5-947C-4BB2162BECBC}" type="pres">
      <dgm:prSet presAssocID="{3D988F0C-32E0-4D63-8108-FC4B24910CD0}" presName="root1" presStyleCnt="0"/>
      <dgm:spPr/>
    </dgm:pt>
    <dgm:pt modelId="{65B622E6-CBCC-40E1-B478-4896D7343683}" type="pres">
      <dgm:prSet presAssocID="{3D988F0C-32E0-4D63-8108-FC4B24910CD0}" presName="LevelOneTextNode" presStyleLbl="node0" presStyleIdx="0" presStyleCnt="1" custScaleY="43630">
        <dgm:presLayoutVars>
          <dgm:chPref val="3"/>
        </dgm:presLayoutVars>
      </dgm:prSet>
      <dgm:spPr/>
    </dgm:pt>
    <dgm:pt modelId="{CED8E078-893A-402E-A68B-019452F36B3C}" type="pres">
      <dgm:prSet presAssocID="{3D988F0C-32E0-4D63-8108-FC4B24910CD0}" presName="level2hierChild" presStyleCnt="0"/>
      <dgm:spPr/>
    </dgm:pt>
    <dgm:pt modelId="{17A17F5B-CE54-42C9-9C61-B1A1C3835AB1}" type="pres">
      <dgm:prSet presAssocID="{C4A6C112-3AF1-45F8-BC7D-88C461CCB418}" presName="conn2-1" presStyleLbl="parChTrans1D2" presStyleIdx="0" presStyleCnt="5"/>
      <dgm:spPr/>
    </dgm:pt>
    <dgm:pt modelId="{52FB97F4-1AAE-43D6-A808-2F22D56B8D0E}" type="pres">
      <dgm:prSet presAssocID="{C4A6C112-3AF1-45F8-BC7D-88C461CCB418}" presName="connTx" presStyleLbl="parChTrans1D2" presStyleIdx="0" presStyleCnt="5"/>
      <dgm:spPr/>
    </dgm:pt>
    <dgm:pt modelId="{7FCA3F51-B3D7-4DAD-AABD-F4BABABCC459}" type="pres">
      <dgm:prSet presAssocID="{F7D11893-1B29-465B-AAAA-5E071749E38B}" presName="root2" presStyleCnt="0"/>
      <dgm:spPr/>
    </dgm:pt>
    <dgm:pt modelId="{270E6247-6433-4967-AD5F-D10C9DECE60C}" type="pres">
      <dgm:prSet presAssocID="{F7D11893-1B29-465B-AAAA-5E071749E38B}" presName="LevelTwoTextNode" presStyleLbl="node2" presStyleIdx="0" presStyleCnt="5">
        <dgm:presLayoutVars>
          <dgm:chPref val="3"/>
        </dgm:presLayoutVars>
      </dgm:prSet>
      <dgm:spPr/>
    </dgm:pt>
    <dgm:pt modelId="{03CEF978-15A0-430A-93AB-8302DD1A9BCA}" type="pres">
      <dgm:prSet presAssocID="{F7D11893-1B29-465B-AAAA-5E071749E38B}" presName="level3hierChild" presStyleCnt="0"/>
      <dgm:spPr/>
    </dgm:pt>
    <dgm:pt modelId="{9F0700D3-4EDC-4642-824B-9AB92BBDCF96}" type="pres">
      <dgm:prSet presAssocID="{0C62A33E-7C2A-4945-AD40-D03B49044C66}" presName="conn2-1" presStyleLbl="parChTrans1D2" presStyleIdx="1" presStyleCnt="5"/>
      <dgm:spPr/>
    </dgm:pt>
    <dgm:pt modelId="{FAF19363-ADF2-4CF1-A2A0-5C7E86239EA3}" type="pres">
      <dgm:prSet presAssocID="{0C62A33E-7C2A-4945-AD40-D03B49044C66}" presName="connTx" presStyleLbl="parChTrans1D2" presStyleIdx="1" presStyleCnt="5"/>
      <dgm:spPr/>
    </dgm:pt>
    <dgm:pt modelId="{A9AC2BF3-C0B7-4484-9EE9-7BA4EA74108C}" type="pres">
      <dgm:prSet presAssocID="{7F02E94F-8F0C-4E3A-860F-CBF0959DCCF1}" presName="root2" presStyleCnt="0"/>
      <dgm:spPr/>
    </dgm:pt>
    <dgm:pt modelId="{60C31FC6-2E11-4F9A-98B7-EE00D5A5C9DF}" type="pres">
      <dgm:prSet presAssocID="{7F02E94F-8F0C-4E3A-860F-CBF0959DCCF1}" presName="LevelTwoTextNode" presStyleLbl="node2" presStyleIdx="1" presStyleCnt="5">
        <dgm:presLayoutVars>
          <dgm:chPref val="3"/>
        </dgm:presLayoutVars>
      </dgm:prSet>
      <dgm:spPr/>
    </dgm:pt>
    <dgm:pt modelId="{DA812CD2-1941-4370-8104-898BBB40DEB4}" type="pres">
      <dgm:prSet presAssocID="{7F02E94F-8F0C-4E3A-860F-CBF0959DCCF1}" presName="level3hierChild" presStyleCnt="0"/>
      <dgm:spPr/>
    </dgm:pt>
    <dgm:pt modelId="{D8B7575F-B361-4A6B-B399-507902FE38BF}" type="pres">
      <dgm:prSet presAssocID="{B28F343D-93BF-4D85-B4A4-2BAAEB4137E3}" presName="conn2-1" presStyleLbl="parChTrans1D2" presStyleIdx="2" presStyleCnt="5"/>
      <dgm:spPr/>
    </dgm:pt>
    <dgm:pt modelId="{87B625E4-5B9B-43DA-B906-3CE42CBE93E4}" type="pres">
      <dgm:prSet presAssocID="{B28F343D-93BF-4D85-B4A4-2BAAEB4137E3}" presName="connTx" presStyleLbl="parChTrans1D2" presStyleIdx="2" presStyleCnt="5"/>
      <dgm:spPr/>
    </dgm:pt>
    <dgm:pt modelId="{667E0D23-CE5C-4E91-913B-26B1484F2AAB}" type="pres">
      <dgm:prSet presAssocID="{8BB849F1-874E-47E0-853B-E300CBB401B2}" presName="root2" presStyleCnt="0"/>
      <dgm:spPr/>
    </dgm:pt>
    <dgm:pt modelId="{51849434-9122-4439-8A69-9D4A29271A0A}" type="pres">
      <dgm:prSet presAssocID="{8BB849F1-874E-47E0-853B-E300CBB401B2}" presName="LevelTwoTextNode" presStyleLbl="node2" presStyleIdx="2" presStyleCnt="5">
        <dgm:presLayoutVars>
          <dgm:chPref val="3"/>
        </dgm:presLayoutVars>
      </dgm:prSet>
      <dgm:spPr/>
    </dgm:pt>
    <dgm:pt modelId="{92DD68E3-0F11-4262-ABE7-56E70A19F58C}" type="pres">
      <dgm:prSet presAssocID="{8BB849F1-874E-47E0-853B-E300CBB401B2}" presName="level3hierChild" presStyleCnt="0"/>
      <dgm:spPr/>
    </dgm:pt>
    <dgm:pt modelId="{04D81F4B-64B4-496D-8242-5E8F86496112}" type="pres">
      <dgm:prSet presAssocID="{BAB2D24F-C7B6-4217-BC8A-3D394BB4AFA3}" presName="conn2-1" presStyleLbl="parChTrans1D2" presStyleIdx="3" presStyleCnt="5"/>
      <dgm:spPr/>
    </dgm:pt>
    <dgm:pt modelId="{00F3CD94-6414-4458-BE00-DE3DEE493A08}" type="pres">
      <dgm:prSet presAssocID="{BAB2D24F-C7B6-4217-BC8A-3D394BB4AFA3}" presName="connTx" presStyleLbl="parChTrans1D2" presStyleIdx="3" presStyleCnt="5"/>
      <dgm:spPr/>
    </dgm:pt>
    <dgm:pt modelId="{74D6558C-03E9-4F35-A77F-E7B9E547AC39}" type="pres">
      <dgm:prSet presAssocID="{144927B1-7B54-4660-8365-1123BAA9B537}" presName="root2" presStyleCnt="0"/>
      <dgm:spPr/>
    </dgm:pt>
    <dgm:pt modelId="{90322370-B732-4173-9CF8-3AF2AC41AB00}" type="pres">
      <dgm:prSet presAssocID="{144927B1-7B54-4660-8365-1123BAA9B537}" presName="LevelTwoTextNode" presStyleLbl="node2" presStyleIdx="3" presStyleCnt="5">
        <dgm:presLayoutVars>
          <dgm:chPref val="3"/>
        </dgm:presLayoutVars>
      </dgm:prSet>
      <dgm:spPr/>
    </dgm:pt>
    <dgm:pt modelId="{AB8066DF-F120-4062-81E4-7C825250EDA5}" type="pres">
      <dgm:prSet presAssocID="{144927B1-7B54-4660-8365-1123BAA9B537}" presName="level3hierChild" presStyleCnt="0"/>
      <dgm:spPr/>
    </dgm:pt>
    <dgm:pt modelId="{9C8FEB94-0D80-46EA-8D79-CFAFD6B69D46}" type="pres">
      <dgm:prSet presAssocID="{3B929AA8-CD88-46C7-8E8F-18226C4EBADE}" presName="conn2-1" presStyleLbl="parChTrans1D2" presStyleIdx="4" presStyleCnt="5"/>
      <dgm:spPr/>
    </dgm:pt>
    <dgm:pt modelId="{AD424819-90F4-4A8E-B38D-BCD9A3BAF4FD}" type="pres">
      <dgm:prSet presAssocID="{3B929AA8-CD88-46C7-8E8F-18226C4EBADE}" presName="connTx" presStyleLbl="parChTrans1D2" presStyleIdx="4" presStyleCnt="5"/>
      <dgm:spPr/>
    </dgm:pt>
    <dgm:pt modelId="{62CF5DA3-1EEB-4FD5-A0B4-43C745165619}" type="pres">
      <dgm:prSet presAssocID="{244D8B1E-1B46-415E-BEC9-F45261C09E42}" presName="root2" presStyleCnt="0"/>
      <dgm:spPr/>
    </dgm:pt>
    <dgm:pt modelId="{4FC34152-A0E7-43F0-BC23-30EBD0EFB303}" type="pres">
      <dgm:prSet presAssocID="{244D8B1E-1B46-415E-BEC9-F45261C09E42}" presName="LevelTwoTextNode" presStyleLbl="node2" presStyleIdx="4" presStyleCnt="5">
        <dgm:presLayoutVars>
          <dgm:chPref val="3"/>
        </dgm:presLayoutVars>
      </dgm:prSet>
      <dgm:spPr/>
    </dgm:pt>
    <dgm:pt modelId="{0948983F-C7BD-424C-BAA8-DF97722BDEB3}" type="pres">
      <dgm:prSet presAssocID="{244D8B1E-1B46-415E-BEC9-F45261C09E42}" presName="level3hierChild" presStyleCnt="0"/>
      <dgm:spPr/>
    </dgm:pt>
  </dgm:ptLst>
  <dgm:cxnLst>
    <dgm:cxn modelId="{A7F17902-6994-4F3B-8AA0-51C5B553C33F}" type="presOf" srcId="{F7D11893-1B29-465B-AAAA-5E071749E38B}" destId="{270E6247-6433-4967-AD5F-D10C9DECE60C}" srcOrd="0" destOrd="0" presId="urn:microsoft.com/office/officeart/2008/layout/HorizontalMultiLevelHierarchy"/>
    <dgm:cxn modelId="{A0326603-B25D-4C42-8FE1-53E9EF7BCFA9}" type="presOf" srcId="{244D8B1E-1B46-415E-BEC9-F45261C09E42}" destId="{4FC34152-A0E7-43F0-BC23-30EBD0EFB303}" srcOrd="0" destOrd="0" presId="urn:microsoft.com/office/officeart/2008/layout/HorizontalMultiLevelHierarchy"/>
    <dgm:cxn modelId="{B118ED07-9BCC-439C-8613-E98D7C8D1EA0}" type="presOf" srcId="{3B929AA8-CD88-46C7-8E8F-18226C4EBADE}" destId="{9C8FEB94-0D80-46EA-8D79-CFAFD6B69D46}" srcOrd="0" destOrd="0" presId="urn:microsoft.com/office/officeart/2008/layout/HorizontalMultiLevelHierarchy"/>
    <dgm:cxn modelId="{95D7AD16-0E9A-4D76-9EA6-D90D383045D7}" srcId="{1082392E-1EEE-429C-8063-B0BDA89A73B1}" destId="{3D988F0C-32E0-4D63-8108-FC4B24910CD0}" srcOrd="0" destOrd="0" parTransId="{F71DF169-005B-4921-8F17-614DFD565952}" sibTransId="{FED67740-843B-466E-9B59-03630EC425B5}"/>
    <dgm:cxn modelId="{2416DC19-6D81-4B18-9414-DFB7BEA4554A}" type="presOf" srcId="{144927B1-7B54-4660-8365-1123BAA9B537}" destId="{90322370-B732-4173-9CF8-3AF2AC41AB00}" srcOrd="0" destOrd="0" presId="urn:microsoft.com/office/officeart/2008/layout/HorizontalMultiLevelHierarchy"/>
    <dgm:cxn modelId="{4AB53B1E-AB04-45D6-9539-914A6A7AD98D}" type="presOf" srcId="{0C62A33E-7C2A-4945-AD40-D03B49044C66}" destId="{FAF19363-ADF2-4CF1-A2A0-5C7E86239EA3}" srcOrd="1" destOrd="0" presId="urn:microsoft.com/office/officeart/2008/layout/HorizontalMultiLevelHierarchy"/>
    <dgm:cxn modelId="{DCC94625-A7AF-4B12-AAFB-E9F770B759DA}" type="presOf" srcId="{8BB849F1-874E-47E0-853B-E300CBB401B2}" destId="{51849434-9122-4439-8A69-9D4A29271A0A}" srcOrd="0" destOrd="0" presId="urn:microsoft.com/office/officeart/2008/layout/HorizontalMultiLevelHierarchy"/>
    <dgm:cxn modelId="{5827C226-8F6F-44B3-96FC-DE6AD72B462E}" type="presOf" srcId="{C4A6C112-3AF1-45F8-BC7D-88C461CCB418}" destId="{17A17F5B-CE54-42C9-9C61-B1A1C3835AB1}" srcOrd="0" destOrd="0" presId="urn:microsoft.com/office/officeart/2008/layout/HorizontalMultiLevelHierarchy"/>
    <dgm:cxn modelId="{12B9D434-0E7C-4E7C-9560-32EE822D5720}" type="presOf" srcId="{3D988F0C-32E0-4D63-8108-FC4B24910CD0}" destId="{65B622E6-CBCC-40E1-B478-4896D7343683}" srcOrd="0" destOrd="0" presId="urn:microsoft.com/office/officeart/2008/layout/HorizontalMultiLevelHierarchy"/>
    <dgm:cxn modelId="{FD36E736-7851-4D3C-83ED-510757D1B6CE}" srcId="{3D988F0C-32E0-4D63-8108-FC4B24910CD0}" destId="{244D8B1E-1B46-415E-BEC9-F45261C09E42}" srcOrd="4" destOrd="0" parTransId="{3B929AA8-CD88-46C7-8E8F-18226C4EBADE}" sibTransId="{7DBDD331-9508-49A5-BF68-8C1583CD9A4E}"/>
    <dgm:cxn modelId="{DC22B75B-213A-4222-8FB6-ADC557C92D01}" srcId="{3D988F0C-32E0-4D63-8108-FC4B24910CD0}" destId="{144927B1-7B54-4660-8365-1123BAA9B537}" srcOrd="3" destOrd="0" parTransId="{BAB2D24F-C7B6-4217-BC8A-3D394BB4AFA3}" sibTransId="{FDB1BFE5-3263-4DB9-9888-9D766F7D8C0C}"/>
    <dgm:cxn modelId="{60A7BC5B-8DF6-4EF1-80E6-72DC1C647EAD}" type="presOf" srcId="{1082392E-1EEE-429C-8063-B0BDA89A73B1}" destId="{2239ABAD-E442-4D98-9940-E7BA48E2A8C4}" srcOrd="0" destOrd="0" presId="urn:microsoft.com/office/officeart/2008/layout/HorizontalMultiLevelHierarchy"/>
    <dgm:cxn modelId="{CC6EAC66-7776-439D-A0F1-2E7427C86700}" type="presOf" srcId="{B28F343D-93BF-4D85-B4A4-2BAAEB4137E3}" destId="{87B625E4-5B9B-43DA-B906-3CE42CBE93E4}" srcOrd="1" destOrd="0" presId="urn:microsoft.com/office/officeart/2008/layout/HorizontalMultiLevelHierarchy"/>
    <dgm:cxn modelId="{19188C78-CBDE-4E58-BB59-785C93BF08AD}" type="presOf" srcId="{7F02E94F-8F0C-4E3A-860F-CBF0959DCCF1}" destId="{60C31FC6-2E11-4F9A-98B7-EE00D5A5C9DF}" srcOrd="0" destOrd="0" presId="urn:microsoft.com/office/officeart/2008/layout/HorizontalMultiLevelHierarchy"/>
    <dgm:cxn modelId="{42B3487D-BC3F-4A62-8E6B-73C627A58CDD}" type="presOf" srcId="{BAB2D24F-C7B6-4217-BC8A-3D394BB4AFA3}" destId="{00F3CD94-6414-4458-BE00-DE3DEE493A08}" srcOrd="1" destOrd="0" presId="urn:microsoft.com/office/officeart/2008/layout/HorizontalMultiLevelHierarchy"/>
    <dgm:cxn modelId="{B35CEC91-0E77-4AD7-B9C2-DE3B13E8CCF1}" type="presOf" srcId="{B28F343D-93BF-4D85-B4A4-2BAAEB4137E3}" destId="{D8B7575F-B361-4A6B-B399-507902FE38BF}" srcOrd="0" destOrd="0" presId="urn:microsoft.com/office/officeart/2008/layout/HorizontalMultiLevelHierarchy"/>
    <dgm:cxn modelId="{DC6B1C94-DC37-4EF0-A305-8CE9036A451E}" type="presOf" srcId="{3B929AA8-CD88-46C7-8E8F-18226C4EBADE}" destId="{AD424819-90F4-4A8E-B38D-BCD9A3BAF4FD}" srcOrd="1" destOrd="0" presId="urn:microsoft.com/office/officeart/2008/layout/HorizontalMultiLevelHierarchy"/>
    <dgm:cxn modelId="{10F44699-1F9C-47C4-ABB6-E896F5D3F271}" type="presOf" srcId="{BAB2D24F-C7B6-4217-BC8A-3D394BB4AFA3}" destId="{04D81F4B-64B4-496D-8242-5E8F86496112}" srcOrd="0" destOrd="0" presId="urn:microsoft.com/office/officeart/2008/layout/HorizontalMultiLevelHierarchy"/>
    <dgm:cxn modelId="{82E3DBA9-D64F-4B6A-951A-B38CFCDDF04D}" srcId="{3D988F0C-32E0-4D63-8108-FC4B24910CD0}" destId="{7F02E94F-8F0C-4E3A-860F-CBF0959DCCF1}" srcOrd="1" destOrd="0" parTransId="{0C62A33E-7C2A-4945-AD40-D03B49044C66}" sibTransId="{F4512227-3C7B-4F44-9B73-96EE9C9A7648}"/>
    <dgm:cxn modelId="{7346BAD5-9C2B-474D-AD9B-4F48CA5C4B47}" srcId="{3D988F0C-32E0-4D63-8108-FC4B24910CD0}" destId="{8BB849F1-874E-47E0-853B-E300CBB401B2}" srcOrd="2" destOrd="0" parTransId="{B28F343D-93BF-4D85-B4A4-2BAAEB4137E3}" sibTransId="{E0F79258-06DF-4A5B-AF5C-80B69BA86AF9}"/>
    <dgm:cxn modelId="{C3AA41D8-41C5-49E3-BEA6-70ED78513934}" type="presOf" srcId="{C4A6C112-3AF1-45F8-BC7D-88C461CCB418}" destId="{52FB97F4-1AAE-43D6-A808-2F22D56B8D0E}" srcOrd="1" destOrd="0" presId="urn:microsoft.com/office/officeart/2008/layout/HorizontalMultiLevelHierarchy"/>
    <dgm:cxn modelId="{EAAB18FC-A648-43B2-BB4A-6F0B99EE47C5}" type="presOf" srcId="{0C62A33E-7C2A-4945-AD40-D03B49044C66}" destId="{9F0700D3-4EDC-4642-824B-9AB92BBDCF96}" srcOrd="0" destOrd="0" presId="urn:microsoft.com/office/officeart/2008/layout/HorizontalMultiLevelHierarchy"/>
    <dgm:cxn modelId="{A6458BFF-039B-4EB0-83B4-7550EF7EBA37}" srcId="{3D988F0C-32E0-4D63-8108-FC4B24910CD0}" destId="{F7D11893-1B29-465B-AAAA-5E071749E38B}" srcOrd="0" destOrd="0" parTransId="{C4A6C112-3AF1-45F8-BC7D-88C461CCB418}" sibTransId="{9C724A28-C941-4197-862D-600CE37163CE}"/>
    <dgm:cxn modelId="{E102632F-26D1-4171-81F8-FCEEB8A70076}" type="presParOf" srcId="{2239ABAD-E442-4D98-9940-E7BA48E2A8C4}" destId="{30D96421-7803-4AE5-947C-4BB2162BECBC}" srcOrd="0" destOrd="0" presId="urn:microsoft.com/office/officeart/2008/layout/HorizontalMultiLevelHierarchy"/>
    <dgm:cxn modelId="{48CB73E7-1657-4EA7-B572-DE7DA4162D09}" type="presParOf" srcId="{30D96421-7803-4AE5-947C-4BB2162BECBC}" destId="{65B622E6-CBCC-40E1-B478-4896D7343683}" srcOrd="0" destOrd="0" presId="urn:microsoft.com/office/officeart/2008/layout/HorizontalMultiLevelHierarchy"/>
    <dgm:cxn modelId="{A1FC486E-6F67-4159-B23F-B8EE42975F46}" type="presParOf" srcId="{30D96421-7803-4AE5-947C-4BB2162BECBC}" destId="{CED8E078-893A-402E-A68B-019452F36B3C}" srcOrd="1" destOrd="0" presId="urn:microsoft.com/office/officeart/2008/layout/HorizontalMultiLevelHierarchy"/>
    <dgm:cxn modelId="{30C6E197-C7A8-44A1-93DC-68C9B2122143}" type="presParOf" srcId="{CED8E078-893A-402E-A68B-019452F36B3C}" destId="{17A17F5B-CE54-42C9-9C61-B1A1C3835AB1}" srcOrd="0" destOrd="0" presId="urn:microsoft.com/office/officeart/2008/layout/HorizontalMultiLevelHierarchy"/>
    <dgm:cxn modelId="{4A81EFEE-A3BF-45E7-B09B-FAB40945610F}" type="presParOf" srcId="{17A17F5B-CE54-42C9-9C61-B1A1C3835AB1}" destId="{52FB97F4-1AAE-43D6-A808-2F22D56B8D0E}" srcOrd="0" destOrd="0" presId="urn:microsoft.com/office/officeart/2008/layout/HorizontalMultiLevelHierarchy"/>
    <dgm:cxn modelId="{809E1ADF-6D40-4371-B383-F1EA5C009A45}" type="presParOf" srcId="{CED8E078-893A-402E-A68B-019452F36B3C}" destId="{7FCA3F51-B3D7-4DAD-AABD-F4BABABCC459}" srcOrd="1" destOrd="0" presId="urn:microsoft.com/office/officeart/2008/layout/HorizontalMultiLevelHierarchy"/>
    <dgm:cxn modelId="{28EAE9D9-A7C8-4C5C-BD8D-A664560851C2}" type="presParOf" srcId="{7FCA3F51-B3D7-4DAD-AABD-F4BABABCC459}" destId="{270E6247-6433-4967-AD5F-D10C9DECE60C}" srcOrd="0" destOrd="0" presId="urn:microsoft.com/office/officeart/2008/layout/HorizontalMultiLevelHierarchy"/>
    <dgm:cxn modelId="{AE2200AE-5437-4C60-8A19-768C4885EC78}" type="presParOf" srcId="{7FCA3F51-B3D7-4DAD-AABD-F4BABABCC459}" destId="{03CEF978-15A0-430A-93AB-8302DD1A9BCA}" srcOrd="1" destOrd="0" presId="urn:microsoft.com/office/officeart/2008/layout/HorizontalMultiLevelHierarchy"/>
    <dgm:cxn modelId="{BFC7DF4E-995E-4698-87DC-62B53FFA3893}" type="presParOf" srcId="{CED8E078-893A-402E-A68B-019452F36B3C}" destId="{9F0700D3-4EDC-4642-824B-9AB92BBDCF96}" srcOrd="2" destOrd="0" presId="urn:microsoft.com/office/officeart/2008/layout/HorizontalMultiLevelHierarchy"/>
    <dgm:cxn modelId="{8BE879EF-ACD1-4200-B770-FD07BFEC9C56}" type="presParOf" srcId="{9F0700D3-4EDC-4642-824B-9AB92BBDCF96}" destId="{FAF19363-ADF2-4CF1-A2A0-5C7E86239EA3}" srcOrd="0" destOrd="0" presId="urn:microsoft.com/office/officeart/2008/layout/HorizontalMultiLevelHierarchy"/>
    <dgm:cxn modelId="{D5B8A6AC-20B8-4518-9BE4-945AF48E382A}" type="presParOf" srcId="{CED8E078-893A-402E-A68B-019452F36B3C}" destId="{A9AC2BF3-C0B7-4484-9EE9-7BA4EA74108C}" srcOrd="3" destOrd="0" presId="urn:microsoft.com/office/officeart/2008/layout/HorizontalMultiLevelHierarchy"/>
    <dgm:cxn modelId="{BA9F6A8E-CDE5-49A8-8BAC-D98E8C90CDFA}" type="presParOf" srcId="{A9AC2BF3-C0B7-4484-9EE9-7BA4EA74108C}" destId="{60C31FC6-2E11-4F9A-98B7-EE00D5A5C9DF}" srcOrd="0" destOrd="0" presId="urn:microsoft.com/office/officeart/2008/layout/HorizontalMultiLevelHierarchy"/>
    <dgm:cxn modelId="{EF8BEC14-6B32-4121-9551-0995CDB68B8B}" type="presParOf" srcId="{A9AC2BF3-C0B7-4484-9EE9-7BA4EA74108C}" destId="{DA812CD2-1941-4370-8104-898BBB40DEB4}" srcOrd="1" destOrd="0" presId="urn:microsoft.com/office/officeart/2008/layout/HorizontalMultiLevelHierarchy"/>
    <dgm:cxn modelId="{FB516952-FC70-4569-ACD0-DD7194B83187}" type="presParOf" srcId="{CED8E078-893A-402E-A68B-019452F36B3C}" destId="{D8B7575F-B361-4A6B-B399-507902FE38BF}" srcOrd="4" destOrd="0" presId="urn:microsoft.com/office/officeart/2008/layout/HorizontalMultiLevelHierarchy"/>
    <dgm:cxn modelId="{49870924-D568-4ED0-B9B9-6C8A9A0DE571}" type="presParOf" srcId="{D8B7575F-B361-4A6B-B399-507902FE38BF}" destId="{87B625E4-5B9B-43DA-B906-3CE42CBE93E4}" srcOrd="0" destOrd="0" presId="urn:microsoft.com/office/officeart/2008/layout/HorizontalMultiLevelHierarchy"/>
    <dgm:cxn modelId="{6697486B-D0A2-447D-9218-AA4DF270ACAA}" type="presParOf" srcId="{CED8E078-893A-402E-A68B-019452F36B3C}" destId="{667E0D23-CE5C-4E91-913B-26B1484F2AAB}" srcOrd="5" destOrd="0" presId="urn:microsoft.com/office/officeart/2008/layout/HorizontalMultiLevelHierarchy"/>
    <dgm:cxn modelId="{B2D0EA45-08C2-4637-82C5-84A8432A0297}" type="presParOf" srcId="{667E0D23-CE5C-4E91-913B-26B1484F2AAB}" destId="{51849434-9122-4439-8A69-9D4A29271A0A}" srcOrd="0" destOrd="0" presId="urn:microsoft.com/office/officeart/2008/layout/HorizontalMultiLevelHierarchy"/>
    <dgm:cxn modelId="{F9962E26-14C5-4DBE-9EE7-8AF145D6C3E7}" type="presParOf" srcId="{667E0D23-CE5C-4E91-913B-26B1484F2AAB}" destId="{92DD68E3-0F11-4262-ABE7-56E70A19F58C}" srcOrd="1" destOrd="0" presId="urn:microsoft.com/office/officeart/2008/layout/HorizontalMultiLevelHierarchy"/>
    <dgm:cxn modelId="{30C19DAE-F963-4AE3-A866-F59BD0269CB2}" type="presParOf" srcId="{CED8E078-893A-402E-A68B-019452F36B3C}" destId="{04D81F4B-64B4-496D-8242-5E8F86496112}" srcOrd="6" destOrd="0" presId="urn:microsoft.com/office/officeart/2008/layout/HorizontalMultiLevelHierarchy"/>
    <dgm:cxn modelId="{815FCEA0-AF9D-4EAA-BE0A-9B7DF3FC77CA}" type="presParOf" srcId="{04D81F4B-64B4-496D-8242-5E8F86496112}" destId="{00F3CD94-6414-4458-BE00-DE3DEE493A08}" srcOrd="0" destOrd="0" presId="urn:microsoft.com/office/officeart/2008/layout/HorizontalMultiLevelHierarchy"/>
    <dgm:cxn modelId="{F1F64497-70B2-4543-816B-E65B6B5E691F}" type="presParOf" srcId="{CED8E078-893A-402E-A68B-019452F36B3C}" destId="{74D6558C-03E9-4F35-A77F-E7B9E547AC39}" srcOrd="7" destOrd="0" presId="urn:microsoft.com/office/officeart/2008/layout/HorizontalMultiLevelHierarchy"/>
    <dgm:cxn modelId="{B290B02F-3622-4BEF-B093-DF2FE59094F2}" type="presParOf" srcId="{74D6558C-03E9-4F35-A77F-E7B9E547AC39}" destId="{90322370-B732-4173-9CF8-3AF2AC41AB00}" srcOrd="0" destOrd="0" presId="urn:microsoft.com/office/officeart/2008/layout/HorizontalMultiLevelHierarchy"/>
    <dgm:cxn modelId="{A44E3DEB-F3FB-4533-808F-5067E6650F41}" type="presParOf" srcId="{74D6558C-03E9-4F35-A77F-E7B9E547AC39}" destId="{AB8066DF-F120-4062-81E4-7C825250EDA5}" srcOrd="1" destOrd="0" presId="urn:microsoft.com/office/officeart/2008/layout/HorizontalMultiLevelHierarchy"/>
    <dgm:cxn modelId="{52DDCBEB-F032-44A4-95CB-898ACACC1E01}" type="presParOf" srcId="{CED8E078-893A-402E-A68B-019452F36B3C}" destId="{9C8FEB94-0D80-46EA-8D79-CFAFD6B69D46}" srcOrd="8" destOrd="0" presId="urn:microsoft.com/office/officeart/2008/layout/HorizontalMultiLevelHierarchy"/>
    <dgm:cxn modelId="{FA911162-9123-4E8F-9B00-5491C7C5BCEA}" type="presParOf" srcId="{9C8FEB94-0D80-46EA-8D79-CFAFD6B69D46}" destId="{AD424819-90F4-4A8E-B38D-BCD9A3BAF4FD}" srcOrd="0" destOrd="0" presId="urn:microsoft.com/office/officeart/2008/layout/HorizontalMultiLevelHierarchy"/>
    <dgm:cxn modelId="{3330EB02-C7D5-43EE-8AD6-D9E671120B64}" type="presParOf" srcId="{CED8E078-893A-402E-A68B-019452F36B3C}" destId="{62CF5DA3-1EEB-4FD5-A0B4-43C745165619}" srcOrd="9" destOrd="0" presId="urn:microsoft.com/office/officeart/2008/layout/HorizontalMultiLevelHierarchy"/>
    <dgm:cxn modelId="{44C0A26E-0B28-447C-B583-B7958D22E532}" type="presParOf" srcId="{62CF5DA3-1EEB-4FD5-A0B4-43C745165619}" destId="{4FC34152-A0E7-43F0-BC23-30EBD0EFB303}" srcOrd="0" destOrd="0" presId="urn:microsoft.com/office/officeart/2008/layout/HorizontalMultiLevelHierarchy"/>
    <dgm:cxn modelId="{AA9F3B91-C3C8-4D3D-BC22-FABEDC956751}" type="presParOf" srcId="{62CF5DA3-1EEB-4FD5-A0B4-43C745165619}" destId="{0948983F-C7BD-424C-BAA8-DF97722BDEB3}" srcOrd="1" destOrd="0" presId="urn:microsoft.com/office/officeart/2008/layout/HorizontalMultiLevelHierarchy"/>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82392E-1EEE-429C-8063-B0BDA89A73B1}"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zh-CN" altLang="en-US"/>
        </a:p>
      </dgm:t>
    </dgm:pt>
    <dgm:pt modelId="{3D988F0C-32E0-4D63-8108-FC4B24910CD0}">
      <dgm:prSet phldrT="[文本]" custT="1"/>
      <dgm:spPr/>
      <dgm:t>
        <a:bodyPr/>
        <a:lstStyle/>
        <a:p>
          <a:r>
            <a:rPr lang="en-US" altLang="zh-CN" sz="3200" b="0" dirty="0">
              <a:latin typeface="Times New Roman" panose="02020603050405020304" pitchFamily="18" charset="0"/>
              <a:ea typeface="微软雅黑" panose="020B0503020204020204" pitchFamily="34" charset="-122"/>
              <a:cs typeface="Times New Roman" panose="02020603050405020304" pitchFamily="18" charset="0"/>
            </a:rPr>
            <a:t>GPT-3</a:t>
          </a:r>
          <a:endParaRPr lang="zh-CN" altLang="en-US" sz="3200" b="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F71DF169-005B-4921-8F17-614DFD565952}" type="parTrans" cxnId="{95D7AD16-0E9A-4D76-9EA6-D90D383045D7}">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FED67740-843B-466E-9B59-03630EC425B5}" type="sibTrans" cxnId="{95D7AD16-0E9A-4D76-9EA6-D90D383045D7}">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7F02E94F-8F0C-4E3A-860F-CBF0959DCCF1}">
      <dgm:prSet phldrT="[文本]"/>
      <dgm:spPr/>
      <dgm:t>
        <a:bodyPr/>
        <a:lstStyle/>
        <a:p>
          <a:r>
            <a:rPr lang="zh-CN" altLang="en-US" b="0" i="0" dirty="0">
              <a:latin typeface="Times New Roman" panose="02020603050405020304" pitchFamily="18" charset="0"/>
              <a:ea typeface="微软雅黑" panose="020B0503020204020204" pitchFamily="34" charset="-122"/>
              <a:cs typeface="Times New Roman" panose="02020603050405020304" pitchFamily="18" charset="0"/>
            </a:rPr>
            <a:t>增加上下文窗口</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0C62A33E-7C2A-4945-AD40-D03B49044C66}" type="parTrans" cxnId="{82E3DBA9-D64F-4B6A-951A-B38CFCDDF04D}">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F4512227-3C7B-4F44-9B73-96EE9C9A7648}" type="sibTrans" cxnId="{82E3DBA9-D64F-4B6A-951A-B38CFCDDF04D}">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F7D11893-1B29-465B-AAAA-5E071749E38B}">
      <dgm:prSet/>
      <dgm:spPr/>
      <dgm:t>
        <a:bodyPr/>
        <a:lstStyle/>
        <a:p>
          <a:r>
            <a:rPr lang="zh-CN" altLang="en-US" b="0" i="0" dirty="0">
              <a:latin typeface="Times New Roman" panose="02020603050405020304" pitchFamily="18" charset="0"/>
              <a:ea typeface="微软雅黑" panose="020B0503020204020204" pitchFamily="34" charset="-122"/>
              <a:cs typeface="Times New Roman" panose="02020603050405020304" pitchFamily="18" charset="0"/>
            </a:rPr>
            <a:t>增加词向量长度</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C4A6C112-3AF1-45F8-BC7D-88C461CCB418}" type="parTrans" cxnId="{A6458BFF-039B-4EB0-83B4-7550EF7EBA37}">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9C724A28-C941-4197-862D-600CE37163CE}" type="sibTrans" cxnId="{A6458BFF-039B-4EB0-83B4-7550EF7EBA37}">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8BB849F1-874E-47E0-853B-E300CBB401B2}">
      <dgm:prSet/>
      <dgm:spPr/>
      <dgm:t>
        <a:bodyPr/>
        <a:lstStyle/>
        <a:p>
          <a:pPr>
            <a:buFont typeface="Arial" panose="020B0604020202020204" pitchFamily="34" charset="0"/>
            <a:buChar char="•"/>
          </a:pPr>
          <a:r>
            <a:rPr lang="zh-CN" altLang="en-US" b="0" i="0" dirty="0">
              <a:latin typeface="Times New Roman" panose="02020603050405020304" pitchFamily="18" charset="0"/>
              <a:ea typeface="微软雅黑" panose="020B0503020204020204" pitchFamily="34" charset="-122"/>
              <a:cs typeface="Times New Roman" panose="02020603050405020304" pitchFamily="18" charset="0"/>
            </a:rPr>
            <a:t>引入新的注意力机制</a:t>
          </a:r>
        </a:p>
      </dgm:t>
    </dgm:pt>
    <dgm:pt modelId="{B28F343D-93BF-4D85-B4A4-2BAAEB4137E3}" type="parTrans" cxnId="{7346BAD5-9C2B-474D-AD9B-4F48CA5C4B47}">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E0F79258-06DF-4A5B-AF5C-80B69BA86AF9}" type="sibTrans" cxnId="{7346BAD5-9C2B-474D-AD9B-4F48CA5C4B47}">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144927B1-7B54-4660-8365-1123BAA9B537}">
      <dgm:prSet/>
      <dgm:spPr/>
      <dgm:t>
        <a:bodyPr/>
        <a:lstStyle/>
        <a:p>
          <a:pPr>
            <a:buFont typeface="Arial" panose="020B0604020202020204" pitchFamily="34" charset="0"/>
            <a:buChar char="•"/>
          </a:pPr>
          <a:r>
            <a:rPr lang="zh-CN" altLang="en-US" b="0" i="0" dirty="0">
              <a:latin typeface="Times New Roman" panose="02020603050405020304" pitchFamily="18" charset="0"/>
              <a:ea typeface="微软雅黑" panose="020B0503020204020204" pitchFamily="34" charset="-122"/>
              <a:cs typeface="Times New Roman" panose="02020603050405020304" pitchFamily="18" charset="0"/>
            </a:rPr>
            <a:t>使用局部敏感哈希技术</a:t>
          </a:r>
        </a:p>
      </dgm:t>
    </dgm:pt>
    <dgm:pt modelId="{BAB2D24F-C7B6-4217-BC8A-3D394BB4AFA3}" type="parTrans" cxnId="{DC22B75B-213A-4222-8FB6-ADC557C92D01}">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FDB1BFE5-3263-4DB9-9888-9D766F7D8C0C}" type="sibTrans" cxnId="{DC22B75B-213A-4222-8FB6-ADC557C92D01}">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9362E26D-291F-46CF-8D86-72CE37EA65DB}">
      <dgm:prSet/>
      <dgm:spPr/>
      <dgm:t>
        <a:bodyPr/>
        <a:lstStyle/>
        <a:p>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将词向量长度增至</a:t>
          </a:r>
          <a:r>
            <a:rPr lang="en-US" altLang="en-US" b="0" dirty="0">
              <a:latin typeface="Times New Roman" panose="02020603050405020304" pitchFamily="18" charset="0"/>
              <a:ea typeface="微软雅黑" panose="020B0503020204020204" pitchFamily="34" charset="-122"/>
              <a:cs typeface="Times New Roman" panose="02020603050405020304" pitchFamily="18" charset="0"/>
            </a:rPr>
            <a:t>12,888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E70ECA19-64FB-42BB-A111-1AB594C67B11}" type="parTrans" cxnId="{CAB3E919-2410-4B41-A149-213FC503652E}">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EEA7F120-589D-4762-9C79-F2A58AAB1962}" type="sibTrans" cxnId="{CAB3E919-2410-4B41-A149-213FC503652E}">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8E9BDAD1-0E26-4473-9DD5-83D61607022F}">
      <dgm:prSet/>
      <dgm:spPr/>
      <dgm:t>
        <a:bodyPr/>
        <a:lstStyle/>
        <a:p>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上下文窗口大小扩展到</a:t>
          </a:r>
          <a:r>
            <a:rPr lang="en-US" altLang="en-US" b="0" dirty="0">
              <a:latin typeface="Times New Roman" panose="02020603050405020304" pitchFamily="18" charset="0"/>
              <a:ea typeface="微软雅黑" panose="020B0503020204020204" pitchFamily="34" charset="-122"/>
              <a:cs typeface="Times New Roman" panose="02020603050405020304" pitchFamily="18" charset="0"/>
            </a:rPr>
            <a:t>2048</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个词元</a:t>
          </a:r>
        </a:p>
      </dgm:t>
    </dgm:pt>
    <dgm:pt modelId="{0A147932-9AAA-4223-AEAB-D57A20E81BB4}" type="parTrans" cxnId="{7696F0C0-9078-48D7-8EE9-4D202F28B35A}">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89DA98BE-2E72-4071-B152-95EB15682645}" type="sibTrans" cxnId="{7696F0C0-9078-48D7-8EE9-4D202F28B35A}">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1A4AE29C-0673-4DD5-9E2B-8AF5C99A7815}">
      <dgm:prSet/>
      <dgm:spPr/>
      <dgm:t>
        <a:bodyPr/>
        <a:lstStyle/>
        <a:p>
          <a:r>
            <a:rPr lang="zh-CN" altLang="en-US" b="0" i="0" dirty="0">
              <a:latin typeface="Times New Roman" panose="02020603050405020304" pitchFamily="18" charset="0"/>
              <a:ea typeface="微软雅黑" panose="020B0503020204020204" pitchFamily="34" charset="-122"/>
              <a:cs typeface="Times New Roman" panose="02020603050405020304" pitchFamily="18" charset="0"/>
            </a:rPr>
            <a:t>采用交替稠密和局部带状稀疏的注意力机制</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71820CE2-160F-4D08-9154-AF02DEBBDE5E}" type="parTrans" cxnId="{A90F1549-CA5E-4F7D-9E8A-5CCA45CE62AD}">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47A45263-B2EC-43F7-ABF5-6CB5921F154F}" type="sibTrans" cxnId="{A90F1549-CA5E-4F7D-9E8A-5CCA45CE62AD}">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45CCB175-E20A-4A34-992E-DA2A56810CA0}">
      <dgm:prSet/>
      <dgm:spPr/>
      <dgm:t>
        <a:bodyPr/>
        <a:lstStyle/>
        <a:p>
          <a:r>
            <a:rPr lang="zh-CN" altLang="en-US" b="0" i="0" dirty="0">
              <a:latin typeface="Times New Roman" panose="02020603050405020304" pitchFamily="18" charset="0"/>
              <a:ea typeface="微软雅黑" panose="020B0503020204020204" pitchFamily="34" charset="-122"/>
              <a:cs typeface="Times New Roman" panose="02020603050405020304" pitchFamily="18" charset="0"/>
            </a:rPr>
            <a:t>将输入序列划分为多个桶，并在每个桶内计算注意力权重</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2811E4FD-15D2-4874-B16E-C09EBAE5F0CC}" type="parTrans" cxnId="{490C7BC0-1135-4CB2-ACC9-F308D81DE24C}">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74443F5C-1CB0-412C-AB8D-5C0DE8D6D3DB}" type="sibTrans" cxnId="{490C7BC0-1135-4CB2-ACC9-F308D81DE24C}">
      <dgm:prSet/>
      <dgm:spPr/>
      <dgm:t>
        <a:bodyPr/>
        <a:lstStyle/>
        <a:p>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dgm:t>
    </dgm:pt>
    <dgm:pt modelId="{2239ABAD-E442-4D98-9940-E7BA48E2A8C4}" type="pres">
      <dgm:prSet presAssocID="{1082392E-1EEE-429C-8063-B0BDA89A73B1}" presName="Name0" presStyleCnt="0">
        <dgm:presLayoutVars>
          <dgm:chPref val="1"/>
          <dgm:dir/>
          <dgm:animOne val="branch"/>
          <dgm:animLvl val="lvl"/>
          <dgm:resizeHandles val="exact"/>
        </dgm:presLayoutVars>
      </dgm:prSet>
      <dgm:spPr/>
    </dgm:pt>
    <dgm:pt modelId="{30D96421-7803-4AE5-947C-4BB2162BECBC}" type="pres">
      <dgm:prSet presAssocID="{3D988F0C-32E0-4D63-8108-FC4B24910CD0}" presName="root1" presStyleCnt="0"/>
      <dgm:spPr/>
    </dgm:pt>
    <dgm:pt modelId="{65B622E6-CBCC-40E1-B478-4896D7343683}" type="pres">
      <dgm:prSet presAssocID="{3D988F0C-32E0-4D63-8108-FC4B24910CD0}" presName="LevelOneTextNode" presStyleLbl="node0" presStyleIdx="0" presStyleCnt="1" custScaleY="43630">
        <dgm:presLayoutVars>
          <dgm:chPref val="3"/>
        </dgm:presLayoutVars>
      </dgm:prSet>
      <dgm:spPr/>
    </dgm:pt>
    <dgm:pt modelId="{CED8E078-893A-402E-A68B-019452F36B3C}" type="pres">
      <dgm:prSet presAssocID="{3D988F0C-32E0-4D63-8108-FC4B24910CD0}" presName="level2hierChild" presStyleCnt="0"/>
      <dgm:spPr/>
    </dgm:pt>
    <dgm:pt modelId="{17A17F5B-CE54-42C9-9C61-B1A1C3835AB1}" type="pres">
      <dgm:prSet presAssocID="{C4A6C112-3AF1-45F8-BC7D-88C461CCB418}" presName="conn2-1" presStyleLbl="parChTrans1D2" presStyleIdx="0" presStyleCnt="4"/>
      <dgm:spPr/>
    </dgm:pt>
    <dgm:pt modelId="{52FB97F4-1AAE-43D6-A808-2F22D56B8D0E}" type="pres">
      <dgm:prSet presAssocID="{C4A6C112-3AF1-45F8-BC7D-88C461CCB418}" presName="connTx" presStyleLbl="parChTrans1D2" presStyleIdx="0" presStyleCnt="4"/>
      <dgm:spPr/>
    </dgm:pt>
    <dgm:pt modelId="{7FCA3F51-B3D7-4DAD-AABD-F4BABABCC459}" type="pres">
      <dgm:prSet presAssocID="{F7D11893-1B29-465B-AAAA-5E071749E38B}" presName="root2" presStyleCnt="0"/>
      <dgm:spPr/>
    </dgm:pt>
    <dgm:pt modelId="{270E6247-6433-4967-AD5F-D10C9DECE60C}" type="pres">
      <dgm:prSet presAssocID="{F7D11893-1B29-465B-AAAA-5E071749E38B}" presName="LevelTwoTextNode" presStyleLbl="node2" presStyleIdx="0" presStyleCnt="4">
        <dgm:presLayoutVars>
          <dgm:chPref val="3"/>
        </dgm:presLayoutVars>
      </dgm:prSet>
      <dgm:spPr/>
    </dgm:pt>
    <dgm:pt modelId="{03CEF978-15A0-430A-93AB-8302DD1A9BCA}" type="pres">
      <dgm:prSet presAssocID="{F7D11893-1B29-465B-AAAA-5E071749E38B}" presName="level3hierChild" presStyleCnt="0"/>
      <dgm:spPr/>
    </dgm:pt>
    <dgm:pt modelId="{596524D0-D3ED-49A1-883A-3108F0487748}" type="pres">
      <dgm:prSet presAssocID="{E70ECA19-64FB-42BB-A111-1AB594C67B11}" presName="conn2-1" presStyleLbl="parChTrans1D3" presStyleIdx="0" presStyleCnt="4"/>
      <dgm:spPr/>
    </dgm:pt>
    <dgm:pt modelId="{809BB528-73B6-4968-9129-EB088359735F}" type="pres">
      <dgm:prSet presAssocID="{E70ECA19-64FB-42BB-A111-1AB594C67B11}" presName="connTx" presStyleLbl="parChTrans1D3" presStyleIdx="0" presStyleCnt="4"/>
      <dgm:spPr/>
    </dgm:pt>
    <dgm:pt modelId="{A82312A1-9E8E-4ADF-B988-EB9066156106}" type="pres">
      <dgm:prSet presAssocID="{9362E26D-291F-46CF-8D86-72CE37EA65DB}" presName="root2" presStyleCnt="0"/>
      <dgm:spPr/>
    </dgm:pt>
    <dgm:pt modelId="{1B0DFC18-B6E3-478A-9F52-750C00FABA25}" type="pres">
      <dgm:prSet presAssocID="{9362E26D-291F-46CF-8D86-72CE37EA65DB}" presName="LevelTwoTextNode" presStyleLbl="node3" presStyleIdx="0" presStyleCnt="4">
        <dgm:presLayoutVars>
          <dgm:chPref val="3"/>
        </dgm:presLayoutVars>
      </dgm:prSet>
      <dgm:spPr/>
    </dgm:pt>
    <dgm:pt modelId="{653FA48F-BA4F-4FA9-BD6D-CF3C2FDE4E33}" type="pres">
      <dgm:prSet presAssocID="{9362E26D-291F-46CF-8D86-72CE37EA65DB}" presName="level3hierChild" presStyleCnt="0"/>
      <dgm:spPr/>
    </dgm:pt>
    <dgm:pt modelId="{9F0700D3-4EDC-4642-824B-9AB92BBDCF96}" type="pres">
      <dgm:prSet presAssocID="{0C62A33E-7C2A-4945-AD40-D03B49044C66}" presName="conn2-1" presStyleLbl="parChTrans1D2" presStyleIdx="1" presStyleCnt="4"/>
      <dgm:spPr/>
    </dgm:pt>
    <dgm:pt modelId="{FAF19363-ADF2-4CF1-A2A0-5C7E86239EA3}" type="pres">
      <dgm:prSet presAssocID="{0C62A33E-7C2A-4945-AD40-D03B49044C66}" presName="connTx" presStyleLbl="parChTrans1D2" presStyleIdx="1" presStyleCnt="4"/>
      <dgm:spPr/>
    </dgm:pt>
    <dgm:pt modelId="{A9AC2BF3-C0B7-4484-9EE9-7BA4EA74108C}" type="pres">
      <dgm:prSet presAssocID="{7F02E94F-8F0C-4E3A-860F-CBF0959DCCF1}" presName="root2" presStyleCnt="0"/>
      <dgm:spPr/>
    </dgm:pt>
    <dgm:pt modelId="{60C31FC6-2E11-4F9A-98B7-EE00D5A5C9DF}" type="pres">
      <dgm:prSet presAssocID="{7F02E94F-8F0C-4E3A-860F-CBF0959DCCF1}" presName="LevelTwoTextNode" presStyleLbl="node2" presStyleIdx="1" presStyleCnt="4">
        <dgm:presLayoutVars>
          <dgm:chPref val="3"/>
        </dgm:presLayoutVars>
      </dgm:prSet>
      <dgm:spPr/>
    </dgm:pt>
    <dgm:pt modelId="{DA812CD2-1941-4370-8104-898BBB40DEB4}" type="pres">
      <dgm:prSet presAssocID="{7F02E94F-8F0C-4E3A-860F-CBF0959DCCF1}" presName="level3hierChild" presStyleCnt="0"/>
      <dgm:spPr/>
    </dgm:pt>
    <dgm:pt modelId="{2DFB26B8-1333-4018-AAD2-E5B110DA200D}" type="pres">
      <dgm:prSet presAssocID="{0A147932-9AAA-4223-AEAB-D57A20E81BB4}" presName="conn2-1" presStyleLbl="parChTrans1D3" presStyleIdx="1" presStyleCnt="4"/>
      <dgm:spPr/>
    </dgm:pt>
    <dgm:pt modelId="{B13A4711-7482-438F-9908-E07789E65EA3}" type="pres">
      <dgm:prSet presAssocID="{0A147932-9AAA-4223-AEAB-D57A20E81BB4}" presName="connTx" presStyleLbl="parChTrans1D3" presStyleIdx="1" presStyleCnt="4"/>
      <dgm:spPr/>
    </dgm:pt>
    <dgm:pt modelId="{8F927DD7-E01E-4A10-B1B1-6ADE00E0CD2A}" type="pres">
      <dgm:prSet presAssocID="{8E9BDAD1-0E26-4473-9DD5-83D61607022F}" presName="root2" presStyleCnt="0"/>
      <dgm:spPr/>
    </dgm:pt>
    <dgm:pt modelId="{0DE64E58-7167-45AB-834C-88B84F125792}" type="pres">
      <dgm:prSet presAssocID="{8E9BDAD1-0E26-4473-9DD5-83D61607022F}" presName="LevelTwoTextNode" presStyleLbl="node3" presStyleIdx="1" presStyleCnt="4">
        <dgm:presLayoutVars>
          <dgm:chPref val="3"/>
        </dgm:presLayoutVars>
      </dgm:prSet>
      <dgm:spPr/>
    </dgm:pt>
    <dgm:pt modelId="{72EDBC35-02B5-4C6A-AA13-E4C5FB68EB5B}" type="pres">
      <dgm:prSet presAssocID="{8E9BDAD1-0E26-4473-9DD5-83D61607022F}" presName="level3hierChild" presStyleCnt="0"/>
      <dgm:spPr/>
    </dgm:pt>
    <dgm:pt modelId="{D8B7575F-B361-4A6B-B399-507902FE38BF}" type="pres">
      <dgm:prSet presAssocID="{B28F343D-93BF-4D85-B4A4-2BAAEB4137E3}" presName="conn2-1" presStyleLbl="parChTrans1D2" presStyleIdx="2" presStyleCnt="4"/>
      <dgm:spPr/>
    </dgm:pt>
    <dgm:pt modelId="{87B625E4-5B9B-43DA-B906-3CE42CBE93E4}" type="pres">
      <dgm:prSet presAssocID="{B28F343D-93BF-4D85-B4A4-2BAAEB4137E3}" presName="connTx" presStyleLbl="parChTrans1D2" presStyleIdx="2" presStyleCnt="4"/>
      <dgm:spPr/>
    </dgm:pt>
    <dgm:pt modelId="{667E0D23-CE5C-4E91-913B-26B1484F2AAB}" type="pres">
      <dgm:prSet presAssocID="{8BB849F1-874E-47E0-853B-E300CBB401B2}" presName="root2" presStyleCnt="0"/>
      <dgm:spPr/>
    </dgm:pt>
    <dgm:pt modelId="{51849434-9122-4439-8A69-9D4A29271A0A}" type="pres">
      <dgm:prSet presAssocID="{8BB849F1-874E-47E0-853B-E300CBB401B2}" presName="LevelTwoTextNode" presStyleLbl="node2" presStyleIdx="2" presStyleCnt="4">
        <dgm:presLayoutVars>
          <dgm:chPref val="3"/>
        </dgm:presLayoutVars>
      </dgm:prSet>
      <dgm:spPr/>
    </dgm:pt>
    <dgm:pt modelId="{92DD68E3-0F11-4262-ABE7-56E70A19F58C}" type="pres">
      <dgm:prSet presAssocID="{8BB849F1-874E-47E0-853B-E300CBB401B2}" presName="level3hierChild" presStyleCnt="0"/>
      <dgm:spPr/>
    </dgm:pt>
    <dgm:pt modelId="{01635828-99EF-4D2E-BEE4-59CEFACAAF47}" type="pres">
      <dgm:prSet presAssocID="{71820CE2-160F-4D08-9154-AF02DEBBDE5E}" presName="conn2-1" presStyleLbl="parChTrans1D3" presStyleIdx="2" presStyleCnt="4"/>
      <dgm:spPr/>
    </dgm:pt>
    <dgm:pt modelId="{A68F2EBE-2AC8-4E35-BB1D-D8D5F4B287D9}" type="pres">
      <dgm:prSet presAssocID="{71820CE2-160F-4D08-9154-AF02DEBBDE5E}" presName="connTx" presStyleLbl="parChTrans1D3" presStyleIdx="2" presStyleCnt="4"/>
      <dgm:spPr/>
    </dgm:pt>
    <dgm:pt modelId="{4172C5BC-722B-4C8E-A909-51CDC2E2E8E1}" type="pres">
      <dgm:prSet presAssocID="{1A4AE29C-0673-4DD5-9E2B-8AF5C99A7815}" presName="root2" presStyleCnt="0"/>
      <dgm:spPr/>
    </dgm:pt>
    <dgm:pt modelId="{95490166-FBE7-455A-A860-05C3D3C8B874}" type="pres">
      <dgm:prSet presAssocID="{1A4AE29C-0673-4DD5-9E2B-8AF5C99A7815}" presName="LevelTwoTextNode" presStyleLbl="node3" presStyleIdx="2" presStyleCnt="4">
        <dgm:presLayoutVars>
          <dgm:chPref val="3"/>
        </dgm:presLayoutVars>
      </dgm:prSet>
      <dgm:spPr/>
    </dgm:pt>
    <dgm:pt modelId="{4B77870D-8A28-4FD7-91D7-E49EDC4BF572}" type="pres">
      <dgm:prSet presAssocID="{1A4AE29C-0673-4DD5-9E2B-8AF5C99A7815}" presName="level3hierChild" presStyleCnt="0"/>
      <dgm:spPr/>
    </dgm:pt>
    <dgm:pt modelId="{04D81F4B-64B4-496D-8242-5E8F86496112}" type="pres">
      <dgm:prSet presAssocID="{BAB2D24F-C7B6-4217-BC8A-3D394BB4AFA3}" presName="conn2-1" presStyleLbl="parChTrans1D2" presStyleIdx="3" presStyleCnt="4"/>
      <dgm:spPr/>
    </dgm:pt>
    <dgm:pt modelId="{00F3CD94-6414-4458-BE00-DE3DEE493A08}" type="pres">
      <dgm:prSet presAssocID="{BAB2D24F-C7B6-4217-BC8A-3D394BB4AFA3}" presName="connTx" presStyleLbl="parChTrans1D2" presStyleIdx="3" presStyleCnt="4"/>
      <dgm:spPr/>
    </dgm:pt>
    <dgm:pt modelId="{74D6558C-03E9-4F35-A77F-E7B9E547AC39}" type="pres">
      <dgm:prSet presAssocID="{144927B1-7B54-4660-8365-1123BAA9B537}" presName="root2" presStyleCnt="0"/>
      <dgm:spPr/>
    </dgm:pt>
    <dgm:pt modelId="{90322370-B732-4173-9CF8-3AF2AC41AB00}" type="pres">
      <dgm:prSet presAssocID="{144927B1-7B54-4660-8365-1123BAA9B537}" presName="LevelTwoTextNode" presStyleLbl="node2" presStyleIdx="3" presStyleCnt="4">
        <dgm:presLayoutVars>
          <dgm:chPref val="3"/>
        </dgm:presLayoutVars>
      </dgm:prSet>
      <dgm:spPr/>
    </dgm:pt>
    <dgm:pt modelId="{AB8066DF-F120-4062-81E4-7C825250EDA5}" type="pres">
      <dgm:prSet presAssocID="{144927B1-7B54-4660-8365-1123BAA9B537}" presName="level3hierChild" presStyleCnt="0"/>
      <dgm:spPr/>
    </dgm:pt>
    <dgm:pt modelId="{E94F5511-3E4E-46EC-BD8B-F78A297F10A5}" type="pres">
      <dgm:prSet presAssocID="{2811E4FD-15D2-4874-B16E-C09EBAE5F0CC}" presName="conn2-1" presStyleLbl="parChTrans1D3" presStyleIdx="3" presStyleCnt="4"/>
      <dgm:spPr/>
    </dgm:pt>
    <dgm:pt modelId="{8E0127BB-45E3-468D-9D40-FFF9BF05BC90}" type="pres">
      <dgm:prSet presAssocID="{2811E4FD-15D2-4874-B16E-C09EBAE5F0CC}" presName="connTx" presStyleLbl="parChTrans1D3" presStyleIdx="3" presStyleCnt="4"/>
      <dgm:spPr/>
    </dgm:pt>
    <dgm:pt modelId="{6863472D-F471-4F04-B6B3-E4BBD055DDD0}" type="pres">
      <dgm:prSet presAssocID="{45CCB175-E20A-4A34-992E-DA2A56810CA0}" presName="root2" presStyleCnt="0"/>
      <dgm:spPr/>
    </dgm:pt>
    <dgm:pt modelId="{89AEBF30-57AE-4EE6-AEB0-042232A71085}" type="pres">
      <dgm:prSet presAssocID="{45CCB175-E20A-4A34-992E-DA2A56810CA0}" presName="LevelTwoTextNode" presStyleLbl="node3" presStyleIdx="3" presStyleCnt="4">
        <dgm:presLayoutVars>
          <dgm:chPref val="3"/>
        </dgm:presLayoutVars>
      </dgm:prSet>
      <dgm:spPr/>
    </dgm:pt>
    <dgm:pt modelId="{F0194333-5A1A-4CD8-9DD1-B44C3E68ADD7}" type="pres">
      <dgm:prSet presAssocID="{45CCB175-E20A-4A34-992E-DA2A56810CA0}" presName="level3hierChild" presStyleCnt="0"/>
      <dgm:spPr/>
    </dgm:pt>
  </dgm:ptLst>
  <dgm:cxnLst>
    <dgm:cxn modelId="{A7F17902-6994-4F3B-8AA0-51C5B553C33F}" type="presOf" srcId="{F7D11893-1B29-465B-AAAA-5E071749E38B}" destId="{270E6247-6433-4967-AD5F-D10C9DECE60C}" srcOrd="0" destOrd="0" presId="urn:microsoft.com/office/officeart/2008/layout/HorizontalMultiLevelHierarchy"/>
    <dgm:cxn modelId="{E8991712-1712-48CF-BAF5-5B21883148ED}" type="presOf" srcId="{E70ECA19-64FB-42BB-A111-1AB594C67B11}" destId="{596524D0-D3ED-49A1-883A-3108F0487748}" srcOrd="0" destOrd="0" presId="urn:microsoft.com/office/officeart/2008/layout/HorizontalMultiLevelHierarchy"/>
    <dgm:cxn modelId="{95D7AD16-0E9A-4D76-9EA6-D90D383045D7}" srcId="{1082392E-1EEE-429C-8063-B0BDA89A73B1}" destId="{3D988F0C-32E0-4D63-8108-FC4B24910CD0}" srcOrd="0" destOrd="0" parTransId="{F71DF169-005B-4921-8F17-614DFD565952}" sibTransId="{FED67740-843B-466E-9B59-03630EC425B5}"/>
    <dgm:cxn modelId="{2416DC19-6D81-4B18-9414-DFB7BEA4554A}" type="presOf" srcId="{144927B1-7B54-4660-8365-1123BAA9B537}" destId="{90322370-B732-4173-9CF8-3AF2AC41AB00}" srcOrd="0" destOrd="0" presId="urn:microsoft.com/office/officeart/2008/layout/HorizontalMultiLevelHierarchy"/>
    <dgm:cxn modelId="{CAB3E919-2410-4B41-A149-213FC503652E}" srcId="{F7D11893-1B29-465B-AAAA-5E071749E38B}" destId="{9362E26D-291F-46CF-8D86-72CE37EA65DB}" srcOrd="0" destOrd="0" parTransId="{E70ECA19-64FB-42BB-A111-1AB594C67B11}" sibTransId="{EEA7F120-589D-4762-9C79-F2A58AAB1962}"/>
    <dgm:cxn modelId="{4AB53B1E-AB04-45D6-9539-914A6A7AD98D}" type="presOf" srcId="{0C62A33E-7C2A-4945-AD40-D03B49044C66}" destId="{FAF19363-ADF2-4CF1-A2A0-5C7E86239EA3}" srcOrd="1" destOrd="0" presId="urn:microsoft.com/office/officeart/2008/layout/HorizontalMultiLevelHierarchy"/>
    <dgm:cxn modelId="{DCC94625-A7AF-4B12-AAFB-E9F770B759DA}" type="presOf" srcId="{8BB849F1-874E-47E0-853B-E300CBB401B2}" destId="{51849434-9122-4439-8A69-9D4A29271A0A}" srcOrd="0" destOrd="0" presId="urn:microsoft.com/office/officeart/2008/layout/HorizontalMultiLevelHierarchy"/>
    <dgm:cxn modelId="{5827C226-8F6F-44B3-96FC-DE6AD72B462E}" type="presOf" srcId="{C4A6C112-3AF1-45F8-BC7D-88C461CCB418}" destId="{17A17F5B-CE54-42C9-9C61-B1A1C3835AB1}" srcOrd="0" destOrd="0" presId="urn:microsoft.com/office/officeart/2008/layout/HorizontalMultiLevelHierarchy"/>
    <dgm:cxn modelId="{728E5B2A-25EE-4BC2-9ACE-A383565108E7}" type="presOf" srcId="{0A147932-9AAA-4223-AEAB-D57A20E81BB4}" destId="{2DFB26B8-1333-4018-AAD2-E5B110DA200D}" srcOrd="0" destOrd="0" presId="urn:microsoft.com/office/officeart/2008/layout/HorizontalMultiLevelHierarchy"/>
    <dgm:cxn modelId="{12B9D434-0E7C-4E7C-9560-32EE822D5720}" type="presOf" srcId="{3D988F0C-32E0-4D63-8108-FC4B24910CD0}" destId="{65B622E6-CBCC-40E1-B478-4896D7343683}" srcOrd="0" destOrd="0" presId="urn:microsoft.com/office/officeart/2008/layout/HorizontalMultiLevelHierarchy"/>
    <dgm:cxn modelId="{C2834240-83FD-4F57-9DBA-3D5B9C61A077}" type="presOf" srcId="{45CCB175-E20A-4A34-992E-DA2A56810CA0}" destId="{89AEBF30-57AE-4EE6-AEB0-042232A71085}" srcOrd="0" destOrd="0" presId="urn:microsoft.com/office/officeart/2008/layout/HorizontalMultiLevelHierarchy"/>
    <dgm:cxn modelId="{A90F1549-CA5E-4F7D-9E8A-5CCA45CE62AD}" srcId="{8BB849F1-874E-47E0-853B-E300CBB401B2}" destId="{1A4AE29C-0673-4DD5-9E2B-8AF5C99A7815}" srcOrd="0" destOrd="0" parTransId="{71820CE2-160F-4D08-9154-AF02DEBBDE5E}" sibTransId="{47A45263-B2EC-43F7-ABF5-6CB5921F154F}"/>
    <dgm:cxn modelId="{A48BDC50-BAD2-4594-A0B4-127752726BF9}" type="presOf" srcId="{71820CE2-160F-4D08-9154-AF02DEBBDE5E}" destId="{01635828-99EF-4D2E-BEE4-59CEFACAAF47}" srcOrd="0" destOrd="0" presId="urn:microsoft.com/office/officeart/2008/layout/HorizontalMultiLevelHierarchy"/>
    <dgm:cxn modelId="{E15F5952-57F1-46A8-A0E3-0200EB17FBE2}" type="presOf" srcId="{E70ECA19-64FB-42BB-A111-1AB594C67B11}" destId="{809BB528-73B6-4968-9129-EB088359735F}" srcOrd="1" destOrd="0" presId="urn:microsoft.com/office/officeart/2008/layout/HorizontalMultiLevelHierarchy"/>
    <dgm:cxn modelId="{DC22B75B-213A-4222-8FB6-ADC557C92D01}" srcId="{3D988F0C-32E0-4D63-8108-FC4B24910CD0}" destId="{144927B1-7B54-4660-8365-1123BAA9B537}" srcOrd="3" destOrd="0" parTransId="{BAB2D24F-C7B6-4217-BC8A-3D394BB4AFA3}" sibTransId="{FDB1BFE5-3263-4DB9-9888-9D766F7D8C0C}"/>
    <dgm:cxn modelId="{60A7BC5B-8DF6-4EF1-80E6-72DC1C647EAD}" type="presOf" srcId="{1082392E-1EEE-429C-8063-B0BDA89A73B1}" destId="{2239ABAD-E442-4D98-9940-E7BA48E2A8C4}" srcOrd="0" destOrd="0" presId="urn:microsoft.com/office/officeart/2008/layout/HorizontalMultiLevelHierarchy"/>
    <dgm:cxn modelId="{CC6EAC66-7776-439D-A0F1-2E7427C86700}" type="presOf" srcId="{B28F343D-93BF-4D85-B4A4-2BAAEB4137E3}" destId="{87B625E4-5B9B-43DA-B906-3CE42CBE93E4}" srcOrd="1" destOrd="0" presId="urn:microsoft.com/office/officeart/2008/layout/HorizontalMultiLevelHierarchy"/>
    <dgm:cxn modelId="{B6896178-A136-4421-A585-4EF0EE2F44E0}" type="presOf" srcId="{0A147932-9AAA-4223-AEAB-D57A20E81BB4}" destId="{B13A4711-7482-438F-9908-E07789E65EA3}" srcOrd="1" destOrd="0" presId="urn:microsoft.com/office/officeart/2008/layout/HorizontalMultiLevelHierarchy"/>
    <dgm:cxn modelId="{19188C78-CBDE-4E58-BB59-785C93BF08AD}" type="presOf" srcId="{7F02E94F-8F0C-4E3A-860F-CBF0959DCCF1}" destId="{60C31FC6-2E11-4F9A-98B7-EE00D5A5C9DF}" srcOrd="0" destOrd="0" presId="urn:microsoft.com/office/officeart/2008/layout/HorizontalMultiLevelHierarchy"/>
    <dgm:cxn modelId="{42B3487D-BC3F-4A62-8E6B-73C627A58CDD}" type="presOf" srcId="{BAB2D24F-C7B6-4217-BC8A-3D394BB4AFA3}" destId="{00F3CD94-6414-4458-BE00-DE3DEE493A08}" srcOrd="1" destOrd="0" presId="urn:microsoft.com/office/officeart/2008/layout/HorizontalMultiLevelHierarchy"/>
    <dgm:cxn modelId="{20ECCE7E-0896-4625-882B-F017B6E02542}" type="presOf" srcId="{9362E26D-291F-46CF-8D86-72CE37EA65DB}" destId="{1B0DFC18-B6E3-478A-9F52-750C00FABA25}" srcOrd="0" destOrd="0" presId="urn:microsoft.com/office/officeart/2008/layout/HorizontalMultiLevelHierarchy"/>
    <dgm:cxn modelId="{FDAF7981-CB0C-4D3A-B4C1-31E61570D86A}" type="presOf" srcId="{71820CE2-160F-4D08-9154-AF02DEBBDE5E}" destId="{A68F2EBE-2AC8-4E35-BB1D-D8D5F4B287D9}" srcOrd="1" destOrd="0" presId="urn:microsoft.com/office/officeart/2008/layout/HorizontalMultiLevelHierarchy"/>
    <dgm:cxn modelId="{B35CEC91-0E77-4AD7-B9C2-DE3B13E8CCF1}" type="presOf" srcId="{B28F343D-93BF-4D85-B4A4-2BAAEB4137E3}" destId="{D8B7575F-B361-4A6B-B399-507902FE38BF}" srcOrd="0" destOrd="0" presId="urn:microsoft.com/office/officeart/2008/layout/HorizontalMultiLevelHierarchy"/>
    <dgm:cxn modelId="{899D5896-2D69-4B9D-88C8-689803E555BC}" type="presOf" srcId="{1A4AE29C-0673-4DD5-9E2B-8AF5C99A7815}" destId="{95490166-FBE7-455A-A860-05C3D3C8B874}" srcOrd="0" destOrd="0" presId="urn:microsoft.com/office/officeart/2008/layout/HorizontalMultiLevelHierarchy"/>
    <dgm:cxn modelId="{10F44699-1F9C-47C4-ABB6-E896F5D3F271}" type="presOf" srcId="{BAB2D24F-C7B6-4217-BC8A-3D394BB4AFA3}" destId="{04D81F4B-64B4-496D-8242-5E8F86496112}" srcOrd="0" destOrd="0" presId="urn:microsoft.com/office/officeart/2008/layout/HorizontalMultiLevelHierarchy"/>
    <dgm:cxn modelId="{BE6D689A-CB88-4049-805B-F95249A1DEFE}" type="presOf" srcId="{2811E4FD-15D2-4874-B16E-C09EBAE5F0CC}" destId="{E94F5511-3E4E-46EC-BD8B-F78A297F10A5}" srcOrd="0" destOrd="0" presId="urn:microsoft.com/office/officeart/2008/layout/HorizontalMultiLevelHierarchy"/>
    <dgm:cxn modelId="{82E3DBA9-D64F-4B6A-951A-B38CFCDDF04D}" srcId="{3D988F0C-32E0-4D63-8108-FC4B24910CD0}" destId="{7F02E94F-8F0C-4E3A-860F-CBF0959DCCF1}" srcOrd="1" destOrd="0" parTransId="{0C62A33E-7C2A-4945-AD40-D03B49044C66}" sibTransId="{F4512227-3C7B-4F44-9B73-96EE9C9A7648}"/>
    <dgm:cxn modelId="{75E4A8AB-8FDE-44BC-9C7B-0522B11187A8}" type="presOf" srcId="{8E9BDAD1-0E26-4473-9DD5-83D61607022F}" destId="{0DE64E58-7167-45AB-834C-88B84F125792}" srcOrd="0" destOrd="0" presId="urn:microsoft.com/office/officeart/2008/layout/HorizontalMultiLevelHierarchy"/>
    <dgm:cxn modelId="{490C7BC0-1135-4CB2-ACC9-F308D81DE24C}" srcId="{144927B1-7B54-4660-8365-1123BAA9B537}" destId="{45CCB175-E20A-4A34-992E-DA2A56810CA0}" srcOrd="0" destOrd="0" parTransId="{2811E4FD-15D2-4874-B16E-C09EBAE5F0CC}" sibTransId="{74443F5C-1CB0-412C-AB8D-5C0DE8D6D3DB}"/>
    <dgm:cxn modelId="{7696F0C0-9078-48D7-8EE9-4D202F28B35A}" srcId="{7F02E94F-8F0C-4E3A-860F-CBF0959DCCF1}" destId="{8E9BDAD1-0E26-4473-9DD5-83D61607022F}" srcOrd="0" destOrd="0" parTransId="{0A147932-9AAA-4223-AEAB-D57A20E81BB4}" sibTransId="{89DA98BE-2E72-4071-B152-95EB15682645}"/>
    <dgm:cxn modelId="{7346BAD5-9C2B-474D-AD9B-4F48CA5C4B47}" srcId="{3D988F0C-32E0-4D63-8108-FC4B24910CD0}" destId="{8BB849F1-874E-47E0-853B-E300CBB401B2}" srcOrd="2" destOrd="0" parTransId="{B28F343D-93BF-4D85-B4A4-2BAAEB4137E3}" sibTransId="{E0F79258-06DF-4A5B-AF5C-80B69BA86AF9}"/>
    <dgm:cxn modelId="{C3AA41D8-41C5-49E3-BEA6-70ED78513934}" type="presOf" srcId="{C4A6C112-3AF1-45F8-BC7D-88C461CCB418}" destId="{52FB97F4-1AAE-43D6-A808-2F22D56B8D0E}" srcOrd="1" destOrd="0" presId="urn:microsoft.com/office/officeart/2008/layout/HorizontalMultiLevelHierarchy"/>
    <dgm:cxn modelId="{778C0AE7-49B8-4B5D-868E-5BB14FBED49A}" type="presOf" srcId="{2811E4FD-15D2-4874-B16E-C09EBAE5F0CC}" destId="{8E0127BB-45E3-468D-9D40-FFF9BF05BC90}" srcOrd="1" destOrd="0" presId="urn:microsoft.com/office/officeart/2008/layout/HorizontalMultiLevelHierarchy"/>
    <dgm:cxn modelId="{EAAB18FC-A648-43B2-BB4A-6F0B99EE47C5}" type="presOf" srcId="{0C62A33E-7C2A-4945-AD40-D03B49044C66}" destId="{9F0700D3-4EDC-4642-824B-9AB92BBDCF96}" srcOrd="0" destOrd="0" presId="urn:microsoft.com/office/officeart/2008/layout/HorizontalMultiLevelHierarchy"/>
    <dgm:cxn modelId="{A6458BFF-039B-4EB0-83B4-7550EF7EBA37}" srcId="{3D988F0C-32E0-4D63-8108-FC4B24910CD0}" destId="{F7D11893-1B29-465B-AAAA-5E071749E38B}" srcOrd="0" destOrd="0" parTransId="{C4A6C112-3AF1-45F8-BC7D-88C461CCB418}" sibTransId="{9C724A28-C941-4197-862D-600CE37163CE}"/>
    <dgm:cxn modelId="{E102632F-26D1-4171-81F8-FCEEB8A70076}" type="presParOf" srcId="{2239ABAD-E442-4D98-9940-E7BA48E2A8C4}" destId="{30D96421-7803-4AE5-947C-4BB2162BECBC}" srcOrd="0" destOrd="0" presId="urn:microsoft.com/office/officeart/2008/layout/HorizontalMultiLevelHierarchy"/>
    <dgm:cxn modelId="{48CB73E7-1657-4EA7-B572-DE7DA4162D09}" type="presParOf" srcId="{30D96421-7803-4AE5-947C-4BB2162BECBC}" destId="{65B622E6-CBCC-40E1-B478-4896D7343683}" srcOrd="0" destOrd="0" presId="urn:microsoft.com/office/officeart/2008/layout/HorizontalMultiLevelHierarchy"/>
    <dgm:cxn modelId="{A1FC486E-6F67-4159-B23F-B8EE42975F46}" type="presParOf" srcId="{30D96421-7803-4AE5-947C-4BB2162BECBC}" destId="{CED8E078-893A-402E-A68B-019452F36B3C}" srcOrd="1" destOrd="0" presId="urn:microsoft.com/office/officeart/2008/layout/HorizontalMultiLevelHierarchy"/>
    <dgm:cxn modelId="{30C6E197-C7A8-44A1-93DC-68C9B2122143}" type="presParOf" srcId="{CED8E078-893A-402E-A68B-019452F36B3C}" destId="{17A17F5B-CE54-42C9-9C61-B1A1C3835AB1}" srcOrd="0" destOrd="0" presId="urn:microsoft.com/office/officeart/2008/layout/HorizontalMultiLevelHierarchy"/>
    <dgm:cxn modelId="{4A81EFEE-A3BF-45E7-B09B-FAB40945610F}" type="presParOf" srcId="{17A17F5B-CE54-42C9-9C61-B1A1C3835AB1}" destId="{52FB97F4-1AAE-43D6-A808-2F22D56B8D0E}" srcOrd="0" destOrd="0" presId="urn:microsoft.com/office/officeart/2008/layout/HorizontalMultiLevelHierarchy"/>
    <dgm:cxn modelId="{809E1ADF-6D40-4371-B383-F1EA5C009A45}" type="presParOf" srcId="{CED8E078-893A-402E-A68B-019452F36B3C}" destId="{7FCA3F51-B3D7-4DAD-AABD-F4BABABCC459}" srcOrd="1" destOrd="0" presId="urn:microsoft.com/office/officeart/2008/layout/HorizontalMultiLevelHierarchy"/>
    <dgm:cxn modelId="{28EAE9D9-A7C8-4C5C-BD8D-A664560851C2}" type="presParOf" srcId="{7FCA3F51-B3D7-4DAD-AABD-F4BABABCC459}" destId="{270E6247-6433-4967-AD5F-D10C9DECE60C}" srcOrd="0" destOrd="0" presId="urn:microsoft.com/office/officeart/2008/layout/HorizontalMultiLevelHierarchy"/>
    <dgm:cxn modelId="{AE2200AE-5437-4C60-8A19-768C4885EC78}" type="presParOf" srcId="{7FCA3F51-B3D7-4DAD-AABD-F4BABABCC459}" destId="{03CEF978-15A0-430A-93AB-8302DD1A9BCA}" srcOrd="1" destOrd="0" presId="urn:microsoft.com/office/officeart/2008/layout/HorizontalMultiLevelHierarchy"/>
    <dgm:cxn modelId="{B1DAA5EE-7181-4535-A409-AE66F5A81801}" type="presParOf" srcId="{03CEF978-15A0-430A-93AB-8302DD1A9BCA}" destId="{596524D0-D3ED-49A1-883A-3108F0487748}" srcOrd="0" destOrd="0" presId="urn:microsoft.com/office/officeart/2008/layout/HorizontalMultiLevelHierarchy"/>
    <dgm:cxn modelId="{79466DAA-B8B3-4AF3-B16B-D88FC1799806}" type="presParOf" srcId="{596524D0-D3ED-49A1-883A-3108F0487748}" destId="{809BB528-73B6-4968-9129-EB088359735F}" srcOrd="0" destOrd="0" presId="urn:microsoft.com/office/officeart/2008/layout/HorizontalMultiLevelHierarchy"/>
    <dgm:cxn modelId="{F796C8F4-6294-4D6F-B267-B1E2A1E7FF7A}" type="presParOf" srcId="{03CEF978-15A0-430A-93AB-8302DD1A9BCA}" destId="{A82312A1-9E8E-4ADF-B988-EB9066156106}" srcOrd="1" destOrd="0" presId="urn:microsoft.com/office/officeart/2008/layout/HorizontalMultiLevelHierarchy"/>
    <dgm:cxn modelId="{15A3C031-929D-49A0-860D-A8774234596F}" type="presParOf" srcId="{A82312A1-9E8E-4ADF-B988-EB9066156106}" destId="{1B0DFC18-B6E3-478A-9F52-750C00FABA25}" srcOrd="0" destOrd="0" presId="urn:microsoft.com/office/officeart/2008/layout/HorizontalMultiLevelHierarchy"/>
    <dgm:cxn modelId="{996C67C3-BD78-4295-AF1B-D5235908FA8F}" type="presParOf" srcId="{A82312A1-9E8E-4ADF-B988-EB9066156106}" destId="{653FA48F-BA4F-4FA9-BD6D-CF3C2FDE4E33}" srcOrd="1" destOrd="0" presId="urn:microsoft.com/office/officeart/2008/layout/HorizontalMultiLevelHierarchy"/>
    <dgm:cxn modelId="{BFC7DF4E-995E-4698-87DC-62B53FFA3893}" type="presParOf" srcId="{CED8E078-893A-402E-A68B-019452F36B3C}" destId="{9F0700D3-4EDC-4642-824B-9AB92BBDCF96}" srcOrd="2" destOrd="0" presId="urn:microsoft.com/office/officeart/2008/layout/HorizontalMultiLevelHierarchy"/>
    <dgm:cxn modelId="{8BE879EF-ACD1-4200-B770-FD07BFEC9C56}" type="presParOf" srcId="{9F0700D3-4EDC-4642-824B-9AB92BBDCF96}" destId="{FAF19363-ADF2-4CF1-A2A0-5C7E86239EA3}" srcOrd="0" destOrd="0" presId="urn:microsoft.com/office/officeart/2008/layout/HorizontalMultiLevelHierarchy"/>
    <dgm:cxn modelId="{D5B8A6AC-20B8-4518-9BE4-945AF48E382A}" type="presParOf" srcId="{CED8E078-893A-402E-A68B-019452F36B3C}" destId="{A9AC2BF3-C0B7-4484-9EE9-7BA4EA74108C}" srcOrd="3" destOrd="0" presId="urn:microsoft.com/office/officeart/2008/layout/HorizontalMultiLevelHierarchy"/>
    <dgm:cxn modelId="{BA9F6A8E-CDE5-49A8-8BAC-D98E8C90CDFA}" type="presParOf" srcId="{A9AC2BF3-C0B7-4484-9EE9-7BA4EA74108C}" destId="{60C31FC6-2E11-4F9A-98B7-EE00D5A5C9DF}" srcOrd="0" destOrd="0" presId="urn:microsoft.com/office/officeart/2008/layout/HorizontalMultiLevelHierarchy"/>
    <dgm:cxn modelId="{EF8BEC14-6B32-4121-9551-0995CDB68B8B}" type="presParOf" srcId="{A9AC2BF3-C0B7-4484-9EE9-7BA4EA74108C}" destId="{DA812CD2-1941-4370-8104-898BBB40DEB4}" srcOrd="1" destOrd="0" presId="urn:microsoft.com/office/officeart/2008/layout/HorizontalMultiLevelHierarchy"/>
    <dgm:cxn modelId="{8C960462-ED72-4D53-9CFA-E7F09E7CD3B0}" type="presParOf" srcId="{DA812CD2-1941-4370-8104-898BBB40DEB4}" destId="{2DFB26B8-1333-4018-AAD2-E5B110DA200D}" srcOrd="0" destOrd="0" presId="urn:microsoft.com/office/officeart/2008/layout/HorizontalMultiLevelHierarchy"/>
    <dgm:cxn modelId="{3AC58063-342B-4336-8880-8451F1DCD441}" type="presParOf" srcId="{2DFB26B8-1333-4018-AAD2-E5B110DA200D}" destId="{B13A4711-7482-438F-9908-E07789E65EA3}" srcOrd="0" destOrd="0" presId="urn:microsoft.com/office/officeart/2008/layout/HorizontalMultiLevelHierarchy"/>
    <dgm:cxn modelId="{EE038B9C-E608-40DF-9F53-7B25789094B1}" type="presParOf" srcId="{DA812CD2-1941-4370-8104-898BBB40DEB4}" destId="{8F927DD7-E01E-4A10-B1B1-6ADE00E0CD2A}" srcOrd="1" destOrd="0" presId="urn:microsoft.com/office/officeart/2008/layout/HorizontalMultiLevelHierarchy"/>
    <dgm:cxn modelId="{545D8469-7926-43CD-BBF6-49711D007EB8}" type="presParOf" srcId="{8F927DD7-E01E-4A10-B1B1-6ADE00E0CD2A}" destId="{0DE64E58-7167-45AB-834C-88B84F125792}" srcOrd="0" destOrd="0" presId="urn:microsoft.com/office/officeart/2008/layout/HorizontalMultiLevelHierarchy"/>
    <dgm:cxn modelId="{D0B5B6FE-A361-40E1-9600-E4F94EB21096}" type="presParOf" srcId="{8F927DD7-E01E-4A10-B1B1-6ADE00E0CD2A}" destId="{72EDBC35-02B5-4C6A-AA13-E4C5FB68EB5B}" srcOrd="1" destOrd="0" presId="urn:microsoft.com/office/officeart/2008/layout/HorizontalMultiLevelHierarchy"/>
    <dgm:cxn modelId="{FB516952-FC70-4569-ACD0-DD7194B83187}" type="presParOf" srcId="{CED8E078-893A-402E-A68B-019452F36B3C}" destId="{D8B7575F-B361-4A6B-B399-507902FE38BF}" srcOrd="4" destOrd="0" presId="urn:microsoft.com/office/officeart/2008/layout/HorizontalMultiLevelHierarchy"/>
    <dgm:cxn modelId="{49870924-D568-4ED0-B9B9-6C8A9A0DE571}" type="presParOf" srcId="{D8B7575F-B361-4A6B-B399-507902FE38BF}" destId="{87B625E4-5B9B-43DA-B906-3CE42CBE93E4}" srcOrd="0" destOrd="0" presId="urn:microsoft.com/office/officeart/2008/layout/HorizontalMultiLevelHierarchy"/>
    <dgm:cxn modelId="{6697486B-D0A2-447D-9218-AA4DF270ACAA}" type="presParOf" srcId="{CED8E078-893A-402E-A68B-019452F36B3C}" destId="{667E0D23-CE5C-4E91-913B-26B1484F2AAB}" srcOrd="5" destOrd="0" presId="urn:microsoft.com/office/officeart/2008/layout/HorizontalMultiLevelHierarchy"/>
    <dgm:cxn modelId="{B2D0EA45-08C2-4637-82C5-84A8432A0297}" type="presParOf" srcId="{667E0D23-CE5C-4E91-913B-26B1484F2AAB}" destId="{51849434-9122-4439-8A69-9D4A29271A0A}" srcOrd="0" destOrd="0" presId="urn:microsoft.com/office/officeart/2008/layout/HorizontalMultiLevelHierarchy"/>
    <dgm:cxn modelId="{F9962E26-14C5-4DBE-9EE7-8AF145D6C3E7}" type="presParOf" srcId="{667E0D23-CE5C-4E91-913B-26B1484F2AAB}" destId="{92DD68E3-0F11-4262-ABE7-56E70A19F58C}" srcOrd="1" destOrd="0" presId="urn:microsoft.com/office/officeart/2008/layout/HorizontalMultiLevelHierarchy"/>
    <dgm:cxn modelId="{C2958BEF-5F70-40E7-92BD-7C181BCE4BB0}" type="presParOf" srcId="{92DD68E3-0F11-4262-ABE7-56E70A19F58C}" destId="{01635828-99EF-4D2E-BEE4-59CEFACAAF47}" srcOrd="0" destOrd="0" presId="urn:microsoft.com/office/officeart/2008/layout/HorizontalMultiLevelHierarchy"/>
    <dgm:cxn modelId="{5B56C9CB-D557-44C8-9656-57B13DE0A78E}" type="presParOf" srcId="{01635828-99EF-4D2E-BEE4-59CEFACAAF47}" destId="{A68F2EBE-2AC8-4E35-BB1D-D8D5F4B287D9}" srcOrd="0" destOrd="0" presId="urn:microsoft.com/office/officeart/2008/layout/HorizontalMultiLevelHierarchy"/>
    <dgm:cxn modelId="{B7A8BA1E-33EB-4892-B86B-840E33150BA7}" type="presParOf" srcId="{92DD68E3-0F11-4262-ABE7-56E70A19F58C}" destId="{4172C5BC-722B-4C8E-A909-51CDC2E2E8E1}" srcOrd="1" destOrd="0" presId="urn:microsoft.com/office/officeart/2008/layout/HorizontalMultiLevelHierarchy"/>
    <dgm:cxn modelId="{9E950910-002A-44BE-8211-37FAFF991BCD}" type="presParOf" srcId="{4172C5BC-722B-4C8E-A909-51CDC2E2E8E1}" destId="{95490166-FBE7-455A-A860-05C3D3C8B874}" srcOrd="0" destOrd="0" presId="urn:microsoft.com/office/officeart/2008/layout/HorizontalMultiLevelHierarchy"/>
    <dgm:cxn modelId="{CD8592ED-F271-4BBD-9460-29F5E0A81D8E}" type="presParOf" srcId="{4172C5BC-722B-4C8E-A909-51CDC2E2E8E1}" destId="{4B77870D-8A28-4FD7-91D7-E49EDC4BF572}" srcOrd="1" destOrd="0" presId="urn:microsoft.com/office/officeart/2008/layout/HorizontalMultiLevelHierarchy"/>
    <dgm:cxn modelId="{30C19DAE-F963-4AE3-A866-F59BD0269CB2}" type="presParOf" srcId="{CED8E078-893A-402E-A68B-019452F36B3C}" destId="{04D81F4B-64B4-496D-8242-5E8F86496112}" srcOrd="6" destOrd="0" presId="urn:microsoft.com/office/officeart/2008/layout/HorizontalMultiLevelHierarchy"/>
    <dgm:cxn modelId="{815FCEA0-AF9D-4EAA-BE0A-9B7DF3FC77CA}" type="presParOf" srcId="{04D81F4B-64B4-496D-8242-5E8F86496112}" destId="{00F3CD94-6414-4458-BE00-DE3DEE493A08}" srcOrd="0" destOrd="0" presId="urn:microsoft.com/office/officeart/2008/layout/HorizontalMultiLevelHierarchy"/>
    <dgm:cxn modelId="{F1F64497-70B2-4543-816B-E65B6B5E691F}" type="presParOf" srcId="{CED8E078-893A-402E-A68B-019452F36B3C}" destId="{74D6558C-03E9-4F35-A77F-E7B9E547AC39}" srcOrd="7" destOrd="0" presId="urn:microsoft.com/office/officeart/2008/layout/HorizontalMultiLevelHierarchy"/>
    <dgm:cxn modelId="{B290B02F-3622-4BEF-B093-DF2FE59094F2}" type="presParOf" srcId="{74D6558C-03E9-4F35-A77F-E7B9E547AC39}" destId="{90322370-B732-4173-9CF8-3AF2AC41AB00}" srcOrd="0" destOrd="0" presId="urn:microsoft.com/office/officeart/2008/layout/HorizontalMultiLevelHierarchy"/>
    <dgm:cxn modelId="{A44E3DEB-F3FB-4533-808F-5067E6650F41}" type="presParOf" srcId="{74D6558C-03E9-4F35-A77F-E7B9E547AC39}" destId="{AB8066DF-F120-4062-81E4-7C825250EDA5}" srcOrd="1" destOrd="0" presId="urn:microsoft.com/office/officeart/2008/layout/HorizontalMultiLevelHierarchy"/>
    <dgm:cxn modelId="{56B824B5-CB0F-4FE4-BBB4-344283B0F149}" type="presParOf" srcId="{AB8066DF-F120-4062-81E4-7C825250EDA5}" destId="{E94F5511-3E4E-46EC-BD8B-F78A297F10A5}" srcOrd="0" destOrd="0" presId="urn:microsoft.com/office/officeart/2008/layout/HorizontalMultiLevelHierarchy"/>
    <dgm:cxn modelId="{BD2A346B-607E-4248-B39F-FE286DF69018}" type="presParOf" srcId="{E94F5511-3E4E-46EC-BD8B-F78A297F10A5}" destId="{8E0127BB-45E3-468D-9D40-FFF9BF05BC90}" srcOrd="0" destOrd="0" presId="urn:microsoft.com/office/officeart/2008/layout/HorizontalMultiLevelHierarchy"/>
    <dgm:cxn modelId="{A353448B-C8CB-4207-8664-F671C0088E0A}" type="presParOf" srcId="{AB8066DF-F120-4062-81E4-7C825250EDA5}" destId="{6863472D-F471-4F04-B6B3-E4BBD055DDD0}" srcOrd="1" destOrd="0" presId="urn:microsoft.com/office/officeart/2008/layout/HorizontalMultiLevelHierarchy"/>
    <dgm:cxn modelId="{9B1AF22F-FA35-4CD0-9B3B-644821F091C0}" type="presParOf" srcId="{6863472D-F471-4F04-B6B3-E4BBD055DDD0}" destId="{89AEBF30-57AE-4EE6-AEB0-042232A71085}" srcOrd="0" destOrd="0" presId="urn:microsoft.com/office/officeart/2008/layout/HorizontalMultiLevelHierarchy"/>
    <dgm:cxn modelId="{FBAEB08B-0C39-4636-987C-51698F672F7E}" type="presParOf" srcId="{6863472D-F471-4F04-B6B3-E4BBD055DDD0}" destId="{F0194333-5A1A-4CD8-9DD1-B44C3E68ADD7}" srcOrd="1" destOrd="0" presId="urn:microsoft.com/office/officeart/2008/layout/HorizontalMultiLevelHierarchy"/>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E61CA6-67AB-4E5B-916B-09405BF44612}"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zh-CN" altLang="en-US"/>
        </a:p>
      </dgm:t>
    </dgm:pt>
    <dgm:pt modelId="{AE655B84-AD6F-4F90-BEAE-14B8FA91EEF7}">
      <dgm:prSet phldrT="[文本]" custT="1"/>
      <dgm:spPr/>
      <dgm:t>
        <a:bodyPr/>
        <a:lstStyle/>
        <a:p>
          <a:r>
            <a:rPr lang="en-US" altLang="zh-CN" sz="3200" dirty="0" err="1">
              <a:latin typeface="Times New Roman" panose="02020603050405020304" pitchFamily="18" charset="0"/>
              <a:ea typeface="微软雅黑" panose="020B0503020204020204" pitchFamily="34" charset="-122"/>
              <a:cs typeface="Times New Roman" panose="02020603050405020304" pitchFamily="18" charset="0"/>
            </a:rPr>
            <a:t>LLaMA</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C6200C83-8CD9-4F14-854F-EA7644F5A96A}" type="parTrans" cxnId="{EC2B0B5D-11D9-4472-BF39-CC9BD3F00F36}">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823D5EF4-21D4-4508-BF54-AB164DB653CB}" type="sibTrans" cxnId="{EC2B0B5D-11D9-4472-BF39-CC9BD3F00F36}">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7189434F-F87F-4AFA-956E-6B96FB630D00}">
      <dgm:prSet phldrT="[文本]" custT="1"/>
      <dgm:spPr/>
      <dgm:t>
        <a:bodyPr/>
        <a:lstStyle/>
        <a:p>
          <a:r>
            <a:rPr lang="zh-CN" altLang="en-US" sz="2000" b="0" i="0" dirty="0">
              <a:latin typeface="Times New Roman" panose="02020603050405020304" pitchFamily="18" charset="0"/>
              <a:ea typeface="微软雅黑" panose="020B0503020204020204" pitchFamily="34" charset="-122"/>
              <a:cs typeface="Times New Roman" panose="02020603050405020304" pitchFamily="18" charset="0"/>
            </a:rPr>
            <a:t>完全基于公开数据集进行训练</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337DCD63-AB00-4295-88B3-00BB19221627}" type="parTrans" cxnId="{64F5F828-BB68-4346-A3B9-A840FD2F5A52}">
      <dgm:prSet custT="1"/>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1FB6B811-180B-4C54-84EE-14A42DE99CB3}" type="sibTrans" cxnId="{64F5F828-BB68-4346-A3B9-A840FD2F5A52}">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72D527BA-34E1-4711-ABD5-31DA8645A744}">
      <dgm:prSet phldrT="[文本]" custT="1"/>
      <dgm:spPr/>
      <dgm:t>
        <a:bodyPr/>
        <a:lstStyle/>
        <a:p>
          <a:r>
            <a:rPr lang="zh-CN" altLang="en-US" sz="2000" b="0" i="0" dirty="0">
              <a:latin typeface="Times New Roman" panose="02020603050405020304" pitchFamily="18" charset="0"/>
              <a:ea typeface="微软雅黑" panose="020B0503020204020204" pitchFamily="34" charset="-122"/>
              <a:cs typeface="Times New Roman" panose="02020603050405020304" pitchFamily="18" charset="0"/>
            </a:rPr>
            <a:t>引入</a:t>
          </a:r>
          <a:r>
            <a:rPr lang="en-US" altLang="zh-CN" sz="2000" b="0" i="0" dirty="0" err="1">
              <a:latin typeface="Times New Roman" panose="02020603050405020304" pitchFamily="18" charset="0"/>
              <a:ea typeface="微软雅黑" panose="020B0503020204020204" pitchFamily="34" charset="-122"/>
              <a:cs typeface="Times New Roman" panose="02020603050405020304" pitchFamily="18" charset="0"/>
            </a:rPr>
            <a:t>RMSNorm</a:t>
          </a:r>
          <a:r>
            <a:rPr lang="zh-CN" altLang="en-US" sz="2000" b="0" i="0" dirty="0">
              <a:latin typeface="Times New Roman" panose="02020603050405020304" pitchFamily="18" charset="0"/>
              <a:ea typeface="微软雅黑" panose="020B0503020204020204" pitchFamily="34" charset="-122"/>
              <a:cs typeface="Times New Roman" panose="02020603050405020304" pitchFamily="18" charset="0"/>
            </a:rPr>
            <a:t>归一化处理</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205AD1B6-CFCF-4D6A-9126-DCEBF3AA456E}" type="parTrans" cxnId="{98916524-46E6-410B-95D1-B4B03ACAA514}">
      <dgm:prSet custT="1"/>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FEFBB51B-D49F-406E-ACEB-7914C96D1A3D}" type="sibTrans" cxnId="{98916524-46E6-410B-95D1-B4B03ACAA514}">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64C5A57E-EF69-4507-A02A-DB9FABC71FB8}">
      <dgm:prSet phldrT="[文本]" custT="1"/>
      <dgm:spPr/>
      <dgm:t>
        <a:bodyPr/>
        <a:lstStyle/>
        <a:p>
          <a:r>
            <a:rPr lang="zh-CN" altLang="en-US" sz="2000" b="0" i="0" dirty="0">
              <a:latin typeface="Times New Roman" panose="02020603050405020304" pitchFamily="18" charset="0"/>
              <a:ea typeface="微软雅黑" panose="020B0503020204020204" pitchFamily="34" charset="-122"/>
              <a:cs typeface="Times New Roman" panose="02020603050405020304" pitchFamily="18" charset="0"/>
            </a:rPr>
            <a:t>采用</a:t>
          </a:r>
          <a:r>
            <a:rPr lang="en-US" sz="2000" b="0" i="0" dirty="0">
              <a:latin typeface="Times New Roman" panose="02020603050405020304" pitchFamily="18" charset="0"/>
              <a:ea typeface="微软雅黑" panose="020B0503020204020204" pitchFamily="34" charset="-122"/>
              <a:cs typeface="Times New Roman" panose="02020603050405020304" pitchFamily="18" charset="0"/>
            </a:rPr>
            <a:t>ROPE</a:t>
          </a:r>
          <a:r>
            <a:rPr lang="zh-CN" altLang="en-US" sz="2000" b="0" i="0" dirty="0">
              <a:latin typeface="Times New Roman" panose="02020603050405020304" pitchFamily="18" charset="0"/>
              <a:ea typeface="微软雅黑" panose="020B0503020204020204" pitchFamily="34" charset="-122"/>
              <a:cs typeface="Times New Roman" panose="02020603050405020304" pitchFamily="18" charset="0"/>
            </a:rPr>
            <a:t>策略</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B61036D0-496D-4E79-8890-AABBB1F9969F}" type="parTrans" cxnId="{5BD09B66-7807-4B86-8DC6-9BA396E6ACC7}">
      <dgm:prSet custT="1"/>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865BCA3C-6C3E-4885-871E-095498E3DF62}" type="sibTrans" cxnId="{5BD09B66-7807-4B86-8DC6-9BA396E6ACC7}">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2720092E-7188-4ED8-9CE6-880BF15D5396}">
      <dgm:prSet phldrT="[文本]" custT="1"/>
      <dgm:spPr/>
      <dgm:t>
        <a:bodyPr/>
        <a:lstStyle/>
        <a:p>
          <a:pPr>
            <a:buFont typeface="Arial" panose="020B0604020202020204" pitchFamily="34" charset="0"/>
            <a:buChar char="•"/>
          </a:pPr>
          <a:r>
            <a:rPr lang="zh-CN" altLang="en-US" sz="1800" b="0" i="0" dirty="0">
              <a:latin typeface="Times New Roman" panose="02020603050405020304" pitchFamily="18" charset="0"/>
              <a:ea typeface="微软雅黑" panose="020B0503020204020204" pitchFamily="34" charset="-122"/>
              <a:cs typeface="Times New Roman" panose="02020603050405020304" pitchFamily="18" charset="0"/>
            </a:rPr>
            <a:t>增强了模型的透明度和可验证性</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A4AE60EF-5268-44A0-BF80-73DC585D5C4B}" type="parTrans" cxnId="{E0F7A0F7-F55A-46AF-8BF1-199DFEC7A895}">
      <dgm:prSet custT="1"/>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2DA0F709-7DFE-4F12-BAD4-2FFA09DB1DB7}" type="sibTrans" cxnId="{E0F7A0F7-F55A-46AF-8BF1-199DFEC7A895}">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9B1863E5-83D3-4A53-B97C-A9810AFCB838}">
      <dgm:prSet phldrT="[文本]" custT="1"/>
      <dgm:spPr/>
      <dgm:t>
        <a:bodyPr/>
        <a:lstStyle/>
        <a:p>
          <a:pPr>
            <a:buFont typeface="Arial" panose="020B0604020202020204" pitchFamily="34" charset="0"/>
            <a:buChar char="•"/>
          </a:pPr>
          <a:r>
            <a:rPr lang="zh-CN" altLang="en-US" sz="1600" b="0" i="0" dirty="0">
              <a:latin typeface="Times New Roman" panose="02020603050405020304" pitchFamily="18" charset="0"/>
              <a:ea typeface="微软雅黑" panose="020B0503020204020204" pitchFamily="34" charset="-122"/>
              <a:cs typeface="Times New Roman" panose="02020603050405020304" pitchFamily="18" charset="0"/>
            </a:rPr>
            <a:t>在每个</a:t>
          </a:r>
          <a:r>
            <a:rPr lang="en-US" altLang="zh-CN" sz="1600" b="0" i="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1600" b="0" i="0" dirty="0">
              <a:latin typeface="Times New Roman" panose="02020603050405020304" pitchFamily="18" charset="0"/>
              <a:ea typeface="微软雅黑" panose="020B0503020204020204" pitchFamily="34" charset="-122"/>
              <a:cs typeface="Times New Roman" panose="02020603050405020304" pitchFamily="18" charset="0"/>
            </a:rPr>
            <a:t>子层的输入端进行归一化，增强训练的稳定性</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335408C8-3C30-42F8-B446-1FC86A98DFEA}" type="parTrans" cxnId="{D022C925-0BBC-4DE5-BFCD-B337F282F134}">
      <dgm:prSet custT="1"/>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1D963BCD-BAC7-47CA-990A-6B1EF419A342}" type="sibTrans" cxnId="{D022C925-0BBC-4DE5-BFCD-B337F282F134}">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7D1B4C0C-A913-4A76-B737-5FC68A4036BC}">
      <dgm:prSet phldrT="[文本]" custT="1"/>
      <dgm:spPr/>
      <dgm:t>
        <a:bodyPr/>
        <a:lstStyle/>
        <a:p>
          <a:pPr>
            <a:buFont typeface="Arial" panose="020B0604020202020204" pitchFamily="34" charset="0"/>
            <a:buChar char="•"/>
          </a:pPr>
          <a:r>
            <a:rPr lang="zh-CN" altLang="en-US" sz="1800" b="0" i="0" dirty="0">
              <a:latin typeface="Times New Roman" panose="02020603050405020304" pitchFamily="18" charset="0"/>
              <a:ea typeface="微软雅黑" panose="020B0503020204020204" pitchFamily="34" charset="-122"/>
              <a:cs typeface="Times New Roman" panose="02020603050405020304" pitchFamily="18" charset="0"/>
            </a:rPr>
            <a:t>更有效地处理不同长度的文本序列</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BC13C9C8-92B2-4745-A985-707139C1C47D}" type="parTrans" cxnId="{5D4515CD-E9D6-48DE-872E-8A596F79655A}">
      <dgm:prSet custT="1"/>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A792AF88-C53B-418B-B2E4-667E44201E6D}" type="sibTrans" cxnId="{5D4515CD-E9D6-48DE-872E-8A596F79655A}">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246BAC94-E14D-44DD-803D-D499796A3BEC}">
      <dgm:prSet phldrT="[文本]" custT="1"/>
      <dgm:spPr/>
      <dgm:t>
        <a:bodyPr/>
        <a:lstStyle/>
        <a:p>
          <a:r>
            <a:rPr lang="zh-CN" altLang="en-US" sz="2000" b="0" i="0" dirty="0">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000" b="0" i="0" dirty="0" err="1">
              <a:latin typeface="Times New Roman" panose="02020603050405020304" pitchFamily="18" charset="0"/>
              <a:ea typeface="微软雅黑" panose="020B0503020204020204" pitchFamily="34" charset="-122"/>
              <a:cs typeface="Times New Roman" panose="02020603050405020304" pitchFamily="18" charset="0"/>
            </a:rPr>
            <a:t>SwiGLU</a:t>
          </a:r>
          <a:r>
            <a:rPr lang="zh-CN" altLang="en-US" sz="2000" b="0" i="0" dirty="0">
              <a:latin typeface="Times New Roman" panose="02020603050405020304" pitchFamily="18" charset="0"/>
              <a:ea typeface="微软雅黑" panose="020B0503020204020204" pitchFamily="34" charset="-122"/>
              <a:cs typeface="Times New Roman" panose="02020603050405020304" pitchFamily="18" charset="0"/>
            </a:rPr>
            <a:t>激活函数</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377AAC95-992A-470F-BB38-79130318E078}" type="parTrans" cxnId="{E5239B23-59F4-4701-977E-A386766A7E5F}">
      <dgm:prSet custT="1"/>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1788E229-9D48-4D56-9382-0D0E7C53CB14}" type="sibTrans" cxnId="{E5239B23-59F4-4701-977E-A386766A7E5F}">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45555312-EA8D-45B3-80F5-948882379985}">
      <dgm:prSet phldrT="[文本]" custT="1"/>
      <dgm:spPr/>
      <dgm:t>
        <a:bodyPr/>
        <a:lstStyle/>
        <a:p>
          <a:pPr>
            <a:buFont typeface="Arial" panose="020B0604020202020204" pitchFamily="34" charset="0"/>
            <a:buChar char="•"/>
          </a:pPr>
          <a:r>
            <a:rPr lang="zh-CN" altLang="en-US" sz="1800" b="0" i="0" dirty="0">
              <a:latin typeface="Times New Roman" panose="02020603050405020304" pitchFamily="18" charset="0"/>
              <a:ea typeface="微软雅黑" panose="020B0503020204020204" pitchFamily="34" charset="-122"/>
              <a:cs typeface="Times New Roman" panose="02020603050405020304" pitchFamily="18" charset="0"/>
            </a:rPr>
            <a:t>进一步提升了模型的表达能力</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22C1F00D-1760-4AB0-BB30-3EBFC1052835}" type="parTrans" cxnId="{BAA84C9E-170D-4734-8487-7A740A9884DA}">
      <dgm:prSet custT="1"/>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AD817BA2-8249-4459-84A7-601F76D00F2B}" type="sibTrans" cxnId="{BAA84C9E-170D-4734-8487-7A740A9884DA}">
      <dgm:prSet/>
      <dgm:spPr/>
      <dgm:t>
        <a:bodyPr/>
        <a:lstStyle/>
        <a:p>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dgm:t>
    </dgm:pt>
    <dgm:pt modelId="{0924B6D9-96D5-404F-8BA3-079263BC9237}" type="pres">
      <dgm:prSet presAssocID="{35E61CA6-67AB-4E5B-916B-09405BF44612}" presName="Name0" presStyleCnt="0">
        <dgm:presLayoutVars>
          <dgm:chPref val="1"/>
          <dgm:dir/>
          <dgm:animOne val="branch"/>
          <dgm:animLvl val="lvl"/>
          <dgm:resizeHandles val="exact"/>
        </dgm:presLayoutVars>
      </dgm:prSet>
      <dgm:spPr/>
    </dgm:pt>
    <dgm:pt modelId="{9DAD64F7-F755-48BA-BEB6-34AC0479978A}" type="pres">
      <dgm:prSet presAssocID="{AE655B84-AD6F-4F90-BEAE-14B8FA91EEF7}" presName="root1" presStyleCnt="0"/>
      <dgm:spPr/>
    </dgm:pt>
    <dgm:pt modelId="{A0E90B28-C80F-4C9A-867D-4FF3A3EEFBB5}" type="pres">
      <dgm:prSet presAssocID="{AE655B84-AD6F-4F90-BEAE-14B8FA91EEF7}" presName="LevelOneTextNode" presStyleLbl="node0" presStyleIdx="0" presStyleCnt="1" custScaleY="36872">
        <dgm:presLayoutVars>
          <dgm:chPref val="3"/>
        </dgm:presLayoutVars>
      </dgm:prSet>
      <dgm:spPr/>
    </dgm:pt>
    <dgm:pt modelId="{38A5326D-CD0A-404A-B4B7-7D034B0A55C1}" type="pres">
      <dgm:prSet presAssocID="{AE655B84-AD6F-4F90-BEAE-14B8FA91EEF7}" presName="level2hierChild" presStyleCnt="0"/>
      <dgm:spPr/>
    </dgm:pt>
    <dgm:pt modelId="{F574B6E8-4153-4EE8-88AD-83E8D0C28632}" type="pres">
      <dgm:prSet presAssocID="{337DCD63-AB00-4295-88B3-00BB19221627}" presName="conn2-1" presStyleLbl="parChTrans1D2" presStyleIdx="0" presStyleCnt="4"/>
      <dgm:spPr/>
    </dgm:pt>
    <dgm:pt modelId="{00D00AD3-687D-4B34-BA41-32B3A523B45D}" type="pres">
      <dgm:prSet presAssocID="{337DCD63-AB00-4295-88B3-00BB19221627}" presName="connTx" presStyleLbl="parChTrans1D2" presStyleIdx="0" presStyleCnt="4"/>
      <dgm:spPr/>
    </dgm:pt>
    <dgm:pt modelId="{A3045219-1F5B-40A9-AA02-CD5827D69BD2}" type="pres">
      <dgm:prSet presAssocID="{7189434F-F87F-4AFA-956E-6B96FB630D00}" presName="root2" presStyleCnt="0"/>
      <dgm:spPr/>
    </dgm:pt>
    <dgm:pt modelId="{9E994817-CA3A-4D90-AD28-90BF98B67E32}" type="pres">
      <dgm:prSet presAssocID="{7189434F-F87F-4AFA-956E-6B96FB630D00}" presName="LevelTwoTextNode" presStyleLbl="node2" presStyleIdx="0" presStyleCnt="4">
        <dgm:presLayoutVars>
          <dgm:chPref val="3"/>
        </dgm:presLayoutVars>
      </dgm:prSet>
      <dgm:spPr/>
    </dgm:pt>
    <dgm:pt modelId="{33B2FB7E-D816-41F9-BF55-A1E4EAA56023}" type="pres">
      <dgm:prSet presAssocID="{7189434F-F87F-4AFA-956E-6B96FB630D00}" presName="level3hierChild" presStyleCnt="0"/>
      <dgm:spPr/>
    </dgm:pt>
    <dgm:pt modelId="{C3C43717-4F9C-46D3-973D-382F9B137DCA}" type="pres">
      <dgm:prSet presAssocID="{A4AE60EF-5268-44A0-BF80-73DC585D5C4B}" presName="conn2-1" presStyleLbl="parChTrans1D3" presStyleIdx="0" presStyleCnt="4"/>
      <dgm:spPr/>
    </dgm:pt>
    <dgm:pt modelId="{AF5F7963-F561-4762-8BD4-6F772885B839}" type="pres">
      <dgm:prSet presAssocID="{A4AE60EF-5268-44A0-BF80-73DC585D5C4B}" presName="connTx" presStyleLbl="parChTrans1D3" presStyleIdx="0" presStyleCnt="4"/>
      <dgm:spPr/>
    </dgm:pt>
    <dgm:pt modelId="{70B668FE-376D-49E6-97F7-0864148CF476}" type="pres">
      <dgm:prSet presAssocID="{2720092E-7188-4ED8-9CE6-880BF15D5396}" presName="root2" presStyleCnt="0"/>
      <dgm:spPr/>
    </dgm:pt>
    <dgm:pt modelId="{1E0C61C4-2D84-4CE5-8EED-2CBE13D44F42}" type="pres">
      <dgm:prSet presAssocID="{2720092E-7188-4ED8-9CE6-880BF15D5396}" presName="LevelTwoTextNode" presStyleLbl="node3" presStyleIdx="0" presStyleCnt="4">
        <dgm:presLayoutVars>
          <dgm:chPref val="3"/>
        </dgm:presLayoutVars>
      </dgm:prSet>
      <dgm:spPr/>
    </dgm:pt>
    <dgm:pt modelId="{B69D3F42-A43C-4982-B405-FB4B2D59413A}" type="pres">
      <dgm:prSet presAssocID="{2720092E-7188-4ED8-9CE6-880BF15D5396}" presName="level3hierChild" presStyleCnt="0"/>
      <dgm:spPr/>
    </dgm:pt>
    <dgm:pt modelId="{E11B84FB-CFBA-4F78-A270-16E9BE89F56F}" type="pres">
      <dgm:prSet presAssocID="{205AD1B6-CFCF-4D6A-9126-DCEBF3AA456E}" presName="conn2-1" presStyleLbl="parChTrans1D2" presStyleIdx="1" presStyleCnt="4"/>
      <dgm:spPr/>
    </dgm:pt>
    <dgm:pt modelId="{20CEDCC8-F334-4845-8893-4C1153356265}" type="pres">
      <dgm:prSet presAssocID="{205AD1B6-CFCF-4D6A-9126-DCEBF3AA456E}" presName="connTx" presStyleLbl="parChTrans1D2" presStyleIdx="1" presStyleCnt="4"/>
      <dgm:spPr/>
    </dgm:pt>
    <dgm:pt modelId="{A56EDC95-E9E0-4BD5-A0ED-6729F7134927}" type="pres">
      <dgm:prSet presAssocID="{72D527BA-34E1-4711-ABD5-31DA8645A744}" presName="root2" presStyleCnt="0"/>
      <dgm:spPr/>
    </dgm:pt>
    <dgm:pt modelId="{49A9C322-010C-4FE0-B4CC-6F9B79D28289}" type="pres">
      <dgm:prSet presAssocID="{72D527BA-34E1-4711-ABD5-31DA8645A744}" presName="LevelTwoTextNode" presStyleLbl="node2" presStyleIdx="1" presStyleCnt="4">
        <dgm:presLayoutVars>
          <dgm:chPref val="3"/>
        </dgm:presLayoutVars>
      </dgm:prSet>
      <dgm:spPr/>
    </dgm:pt>
    <dgm:pt modelId="{7D965141-58B2-4598-8D63-7EF938C064C8}" type="pres">
      <dgm:prSet presAssocID="{72D527BA-34E1-4711-ABD5-31DA8645A744}" presName="level3hierChild" presStyleCnt="0"/>
      <dgm:spPr/>
    </dgm:pt>
    <dgm:pt modelId="{1F7F1A9D-D5AF-453F-84E2-AC67BEDDF01D}" type="pres">
      <dgm:prSet presAssocID="{335408C8-3C30-42F8-B446-1FC86A98DFEA}" presName="conn2-1" presStyleLbl="parChTrans1D3" presStyleIdx="1" presStyleCnt="4"/>
      <dgm:spPr/>
    </dgm:pt>
    <dgm:pt modelId="{B077FDCA-C770-4590-9BCA-F7984A27F114}" type="pres">
      <dgm:prSet presAssocID="{335408C8-3C30-42F8-B446-1FC86A98DFEA}" presName="connTx" presStyleLbl="parChTrans1D3" presStyleIdx="1" presStyleCnt="4"/>
      <dgm:spPr/>
    </dgm:pt>
    <dgm:pt modelId="{62D7FD82-E20B-42E1-80C7-E0162173C83B}" type="pres">
      <dgm:prSet presAssocID="{9B1863E5-83D3-4A53-B97C-A9810AFCB838}" presName="root2" presStyleCnt="0"/>
      <dgm:spPr/>
    </dgm:pt>
    <dgm:pt modelId="{DD181822-EF8F-417C-AC8A-3E8D2954815E}" type="pres">
      <dgm:prSet presAssocID="{9B1863E5-83D3-4A53-B97C-A9810AFCB838}" presName="LevelTwoTextNode" presStyleLbl="node3" presStyleIdx="1" presStyleCnt="4">
        <dgm:presLayoutVars>
          <dgm:chPref val="3"/>
        </dgm:presLayoutVars>
      </dgm:prSet>
      <dgm:spPr/>
    </dgm:pt>
    <dgm:pt modelId="{723948E6-470D-445C-84B9-85C7B99BB35D}" type="pres">
      <dgm:prSet presAssocID="{9B1863E5-83D3-4A53-B97C-A9810AFCB838}" presName="level3hierChild" presStyleCnt="0"/>
      <dgm:spPr/>
    </dgm:pt>
    <dgm:pt modelId="{076425D5-4D13-42A6-9793-3E10AB9488A3}" type="pres">
      <dgm:prSet presAssocID="{B61036D0-496D-4E79-8890-AABBB1F9969F}" presName="conn2-1" presStyleLbl="parChTrans1D2" presStyleIdx="2" presStyleCnt="4"/>
      <dgm:spPr/>
    </dgm:pt>
    <dgm:pt modelId="{E39B070C-4C16-4D80-93B8-1B3EAF0856D0}" type="pres">
      <dgm:prSet presAssocID="{B61036D0-496D-4E79-8890-AABBB1F9969F}" presName="connTx" presStyleLbl="parChTrans1D2" presStyleIdx="2" presStyleCnt="4"/>
      <dgm:spPr/>
    </dgm:pt>
    <dgm:pt modelId="{5EE7B073-D591-4BFA-BF7F-CB6D3E531743}" type="pres">
      <dgm:prSet presAssocID="{64C5A57E-EF69-4507-A02A-DB9FABC71FB8}" presName="root2" presStyleCnt="0"/>
      <dgm:spPr/>
    </dgm:pt>
    <dgm:pt modelId="{8DEF2BC9-237B-455F-BC1F-E95DDB2B8088}" type="pres">
      <dgm:prSet presAssocID="{64C5A57E-EF69-4507-A02A-DB9FABC71FB8}" presName="LevelTwoTextNode" presStyleLbl="node2" presStyleIdx="2" presStyleCnt="4">
        <dgm:presLayoutVars>
          <dgm:chPref val="3"/>
        </dgm:presLayoutVars>
      </dgm:prSet>
      <dgm:spPr/>
    </dgm:pt>
    <dgm:pt modelId="{7A0984AF-A7EA-4DC4-A08C-2913BE6DE8B5}" type="pres">
      <dgm:prSet presAssocID="{64C5A57E-EF69-4507-A02A-DB9FABC71FB8}" presName="level3hierChild" presStyleCnt="0"/>
      <dgm:spPr/>
    </dgm:pt>
    <dgm:pt modelId="{4B1071A2-B405-4490-B857-D6D33204449D}" type="pres">
      <dgm:prSet presAssocID="{BC13C9C8-92B2-4745-A985-707139C1C47D}" presName="conn2-1" presStyleLbl="parChTrans1D3" presStyleIdx="2" presStyleCnt="4"/>
      <dgm:spPr/>
    </dgm:pt>
    <dgm:pt modelId="{25B4AEB9-2A2F-4F46-BCCA-7C4FBAF61DB4}" type="pres">
      <dgm:prSet presAssocID="{BC13C9C8-92B2-4745-A985-707139C1C47D}" presName="connTx" presStyleLbl="parChTrans1D3" presStyleIdx="2" presStyleCnt="4"/>
      <dgm:spPr/>
    </dgm:pt>
    <dgm:pt modelId="{EB7E3DAE-473F-44B3-B954-5DE917B30D05}" type="pres">
      <dgm:prSet presAssocID="{7D1B4C0C-A913-4A76-B737-5FC68A4036BC}" presName="root2" presStyleCnt="0"/>
      <dgm:spPr/>
    </dgm:pt>
    <dgm:pt modelId="{2921F1CA-8A62-42EE-8630-3F0807D51BCA}" type="pres">
      <dgm:prSet presAssocID="{7D1B4C0C-A913-4A76-B737-5FC68A4036BC}" presName="LevelTwoTextNode" presStyleLbl="node3" presStyleIdx="2" presStyleCnt="4">
        <dgm:presLayoutVars>
          <dgm:chPref val="3"/>
        </dgm:presLayoutVars>
      </dgm:prSet>
      <dgm:spPr/>
    </dgm:pt>
    <dgm:pt modelId="{9ECCB39C-D8BB-4E5F-860C-9D06E9AE2FD7}" type="pres">
      <dgm:prSet presAssocID="{7D1B4C0C-A913-4A76-B737-5FC68A4036BC}" presName="level3hierChild" presStyleCnt="0"/>
      <dgm:spPr/>
    </dgm:pt>
    <dgm:pt modelId="{811CB04B-83A9-452A-8CDD-CEE76819764C}" type="pres">
      <dgm:prSet presAssocID="{377AAC95-992A-470F-BB38-79130318E078}" presName="conn2-1" presStyleLbl="parChTrans1D2" presStyleIdx="3" presStyleCnt="4"/>
      <dgm:spPr/>
    </dgm:pt>
    <dgm:pt modelId="{9B1ECDB6-3448-47B5-8718-CBD910A6A0A5}" type="pres">
      <dgm:prSet presAssocID="{377AAC95-992A-470F-BB38-79130318E078}" presName="connTx" presStyleLbl="parChTrans1D2" presStyleIdx="3" presStyleCnt="4"/>
      <dgm:spPr/>
    </dgm:pt>
    <dgm:pt modelId="{310D9450-9533-40F1-80D5-4EBF219E23B7}" type="pres">
      <dgm:prSet presAssocID="{246BAC94-E14D-44DD-803D-D499796A3BEC}" presName="root2" presStyleCnt="0"/>
      <dgm:spPr/>
    </dgm:pt>
    <dgm:pt modelId="{0B69094E-76B7-4DBE-9473-C857046A522E}" type="pres">
      <dgm:prSet presAssocID="{246BAC94-E14D-44DD-803D-D499796A3BEC}" presName="LevelTwoTextNode" presStyleLbl="node2" presStyleIdx="3" presStyleCnt="4">
        <dgm:presLayoutVars>
          <dgm:chPref val="3"/>
        </dgm:presLayoutVars>
      </dgm:prSet>
      <dgm:spPr/>
    </dgm:pt>
    <dgm:pt modelId="{646A8D3C-CCF8-40AB-A1CB-55662D69FD9B}" type="pres">
      <dgm:prSet presAssocID="{246BAC94-E14D-44DD-803D-D499796A3BEC}" presName="level3hierChild" presStyleCnt="0"/>
      <dgm:spPr/>
    </dgm:pt>
    <dgm:pt modelId="{656980B6-CC6E-473C-8E71-4A861EF7521C}" type="pres">
      <dgm:prSet presAssocID="{22C1F00D-1760-4AB0-BB30-3EBFC1052835}" presName="conn2-1" presStyleLbl="parChTrans1D3" presStyleIdx="3" presStyleCnt="4"/>
      <dgm:spPr/>
    </dgm:pt>
    <dgm:pt modelId="{7C9F9FE0-9E58-464E-95A7-3BE1C4192D72}" type="pres">
      <dgm:prSet presAssocID="{22C1F00D-1760-4AB0-BB30-3EBFC1052835}" presName="connTx" presStyleLbl="parChTrans1D3" presStyleIdx="3" presStyleCnt="4"/>
      <dgm:spPr/>
    </dgm:pt>
    <dgm:pt modelId="{8D559167-8CAA-4D99-87EE-36198819D346}" type="pres">
      <dgm:prSet presAssocID="{45555312-EA8D-45B3-80F5-948882379985}" presName="root2" presStyleCnt="0"/>
      <dgm:spPr/>
    </dgm:pt>
    <dgm:pt modelId="{DE8F867A-2CA2-4B48-A127-EF47056F59DD}" type="pres">
      <dgm:prSet presAssocID="{45555312-EA8D-45B3-80F5-948882379985}" presName="LevelTwoTextNode" presStyleLbl="node3" presStyleIdx="3" presStyleCnt="4">
        <dgm:presLayoutVars>
          <dgm:chPref val="3"/>
        </dgm:presLayoutVars>
      </dgm:prSet>
      <dgm:spPr/>
    </dgm:pt>
    <dgm:pt modelId="{7AFAC3C2-AA56-486B-B24C-8C7A189ABD3F}" type="pres">
      <dgm:prSet presAssocID="{45555312-EA8D-45B3-80F5-948882379985}" presName="level3hierChild" presStyleCnt="0"/>
      <dgm:spPr/>
    </dgm:pt>
  </dgm:ptLst>
  <dgm:cxnLst>
    <dgm:cxn modelId="{831B2205-13AA-4D1F-894D-184CD92F885C}" type="presOf" srcId="{35E61CA6-67AB-4E5B-916B-09405BF44612}" destId="{0924B6D9-96D5-404F-8BA3-079263BC9237}" srcOrd="0" destOrd="0" presId="urn:microsoft.com/office/officeart/2008/layout/HorizontalMultiLevelHierarchy"/>
    <dgm:cxn modelId="{887A9B06-4DE3-4335-BCFC-970B09B68A40}" type="presOf" srcId="{335408C8-3C30-42F8-B446-1FC86A98DFEA}" destId="{1F7F1A9D-D5AF-453F-84E2-AC67BEDDF01D}" srcOrd="0" destOrd="0" presId="urn:microsoft.com/office/officeart/2008/layout/HorizontalMultiLevelHierarchy"/>
    <dgm:cxn modelId="{4F362808-BB25-469F-BA28-D2F2E7EF5554}" type="presOf" srcId="{205AD1B6-CFCF-4D6A-9126-DCEBF3AA456E}" destId="{20CEDCC8-F334-4845-8893-4C1153356265}" srcOrd="1" destOrd="0" presId="urn:microsoft.com/office/officeart/2008/layout/HorizontalMultiLevelHierarchy"/>
    <dgm:cxn modelId="{C1A61810-C590-4B01-B8FD-C67704E89D95}" type="presOf" srcId="{B61036D0-496D-4E79-8890-AABBB1F9969F}" destId="{076425D5-4D13-42A6-9793-3E10AB9488A3}" srcOrd="0" destOrd="0" presId="urn:microsoft.com/office/officeart/2008/layout/HorizontalMultiLevelHierarchy"/>
    <dgm:cxn modelId="{87322113-70D9-4A77-AB61-B717B5A8C7CC}" type="presOf" srcId="{7D1B4C0C-A913-4A76-B737-5FC68A4036BC}" destId="{2921F1CA-8A62-42EE-8630-3F0807D51BCA}" srcOrd="0" destOrd="0" presId="urn:microsoft.com/office/officeart/2008/layout/HorizontalMultiLevelHierarchy"/>
    <dgm:cxn modelId="{B4110A17-0C98-4FBC-915C-206B1976B012}" type="presOf" srcId="{BC13C9C8-92B2-4745-A985-707139C1C47D}" destId="{4B1071A2-B405-4490-B857-D6D33204449D}" srcOrd="0" destOrd="0" presId="urn:microsoft.com/office/officeart/2008/layout/HorizontalMultiLevelHierarchy"/>
    <dgm:cxn modelId="{C9A38321-51B8-4335-B266-B580CA7AB8A9}" type="presOf" srcId="{BC13C9C8-92B2-4745-A985-707139C1C47D}" destId="{25B4AEB9-2A2F-4F46-BCCA-7C4FBAF61DB4}" srcOrd="1" destOrd="0" presId="urn:microsoft.com/office/officeart/2008/layout/HorizontalMultiLevelHierarchy"/>
    <dgm:cxn modelId="{E5239B23-59F4-4701-977E-A386766A7E5F}" srcId="{AE655B84-AD6F-4F90-BEAE-14B8FA91EEF7}" destId="{246BAC94-E14D-44DD-803D-D499796A3BEC}" srcOrd="3" destOrd="0" parTransId="{377AAC95-992A-470F-BB38-79130318E078}" sibTransId="{1788E229-9D48-4D56-9382-0D0E7C53CB14}"/>
    <dgm:cxn modelId="{98916524-46E6-410B-95D1-B4B03ACAA514}" srcId="{AE655B84-AD6F-4F90-BEAE-14B8FA91EEF7}" destId="{72D527BA-34E1-4711-ABD5-31DA8645A744}" srcOrd="1" destOrd="0" parTransId="{205AD1B6-CFCF-4D6A-9126-DCEBF3AA456E}" sibTransId="{FEFBB51B-D49F-406E-ACEB-7914C96D1A3D}"/>
    <dgm:cxn modelId="{D022C925-0BBC-4DE5-BFCD-B337F282F134}" srcId="{72D527BA-34E1-4711-ABD5-31DA8645A744}" destId="{9B1863E5-83D3-4A53-B97C-A9810AFCB838}" srcOrd="0" destOrd="0" parTransId="{335408C8-3C30-42F8-B446-1FC86A98DFEA}" sibTransId="{1D963BCD-BAC7-47CA-990A-6B1EF419A342}"/>
    <dgm:cxn modelId="{64F5F828-BB68-4346-A3B9-A840FD2F5A52}" srcId="{AE655B84-AD6F-4F90-BEAE-14B8FA91EEF7}" destId="{7189434F-F87F-4AFA-956E-6B96FB630D00}" srcOrd="0" destOrd="0" parTransId="{337DCD63-AB00-4295-88B3-00BB19221627}" sibTransId="{1FB6B811-180B-4C54-84EE-14A42DE99CB3}"/>
    <dgm:cxn modelId="{66A5C43D-BB56-454D-A0B1-2E2B3593CCF6}" type="presOf" srcId="{335408C8-3C30-42F8-B446-1FC86A98DFEA}" destId="{B077FDCA-C770-4590-9BCA-F7984A27F114}" srcOrd="1" destOrd="0" presId="urn:microsoft.com/office/officeart/2008/layout/HorizontalMultiLevelHierarchy"/>
    <dgm:cxn modelId="{C22E3455-DFF9-488E-8837-DE548306D85C}" type="presOf" srcId="{AE655B84-AD6F-4F90-BEAE-14B8FA91EEF7}" destId="{A0E90B28-C80F-4C9A-867D-4FF3A3EEFBB5}" srcOrd="0" destOrd="0" presId="urn:microsoft.com/office/officeart/2008/layout/HorizontalMultiLevelHierarchy"/>
    <dgm:cxn modelId="{BCFF7257-941B-4939-9E69-E37929F9F1C9}" type="presOf" srcId="{45555312-EA8D-45B3-80F5-948882379985}" destId="{DE8F867A-2CA2-4B48-A127-EF47056F59DD}" srcOrd="0" destOrd="0" presId="urn:microsoft.com/office/officeart/2008/layout/HorizontalMultiLevelHierarchy"/>
    <dgm:cxn modelId="{EC2B0B5D-11D9-4472-BF39-CC9BD3F00F36}" srcId="{35E61CA6-67AB-4E5B-916B-09405BF44612}" destId="{AE655B84-AD6F-4F90-BEAE-14B8FA91EEF7}" srcOrd="0" destOrd="0" parTransId="{C6200C83-8CD9-4F14-854F-EA7644F5A96A}" sibTransId="{823D5EF4-21D4-4508-BF54-AB164DB653CB}"/>
    <dgm:cxn modelId="{5077585E-8D0D-40E4-B795-4E5CCAF51F6C}" type="presOf" srcId="{72D527BA-34E1-4711-ABD5-31DA8645A744}" destId="{49A9C322-010C-4FE0-B4CC-6F9B79D28289}" srcOrd="0" destOrd="0" presId="urn:microsoft.com/office/officeart/2008/layout/HorizontalMultiLevelHierarchy"/>
    <dgm:cxn modelId="{5BD09B66-7807-4B86-8DC6-9BA396E6ACC7}" srcId="{AE655B84-AD6F-4F90-BEAE-14B8FA91EEF7}" destId="{64C5A57E-EF69-4507-A02A-DB9FABC71FB8}" srcOrd="2" destOrd="0" parTransId="{B61036D0-496D-4E79-8890-AABBB1F9969F}" sibTransId="{865BCA3C-6C3E-4885-871E-095498E3DF62}"/>
    <dgm:cxn modelId="{7C464993-ECD1-44AC-B279-7A1DB057C370}" type="presOf" srcId="{337DCD63-AB00-4295-88B3-00BB19221627}" destId="{F574B6E8-4153-4EE8-88AD-83E8D0C28632}" srcOrd="0" destOrd="0" presId="urn:microsoft.com/office/officeart/2008/layout/HorizontalMultiLevelHierarchy"/>
    <dgm:cxn modelId="{71130F94-D7ED-417A-8456-2DBADCD4058A}" type="presOf" srcId="{9B1863E5-83D3-4A53-B97C-A9810AFCB838}" destId="{DD181822-EF8F-417C-AC8A-3E8D2954815E}" srcOrd="0" destOrd="0" presId="urn:microsoft.com/office/officeart/2008/layout/HorizontalMultiLevelHierarchy"/>
    <dgm:cxn modelId="{C50EA096-5DA9-4EEA-91FA-3D3E71C1569E}" type="presOf" srcId="{337DCD63-AB00-4295-88B3-00BB19221627}" destId="{00D00AD3-687D-4B34-BA41-32B3A523B45D}" srcOrd="1" destOrd="0" presId="urn:microsoft.com/office/officeart/2008/layout/HorizontalMultiLevelHierarchy"/>
    <dgm:cxn modelId="{BAA84C9E-170D-4734-8487-7A740A9884DA}" srcId="{246BAC94-E14D-44DD-803D-D499796A3BEC}" destId="{45555312-EA8D-45B3-80F5-948882379985}" srcOrd="0" destOrd="0" parTransId="{22C1F00D-1760-4AB0-BB30-3EBFC1052835}" sibTransId="{AD817BA2-8249-4459-84A7-601F76D00F2B}"/>
    <dgm:cxn modelId="{172A8BA6-4CAA-4B3D-864A-77CE4BF13EB3}" type="presOf" srcId="{7189434F-F87F-4AFA-956E-6B96FB630D00}" destId="{9E994817-CA3A-4D90-AD28-90BF98B67E32}" srcOrd="0" destOrd="0" presId="urn:microsoft.com/office/officeart/2008/layout/HorizontalMultiLevelHierarchy"/>
    <dgm:cxn modelId="{B93F6FA8-F0E9-4754-B8CA-9ADCFFD786F3}" type="presOf" srcId="{377AAC95-992A-470F-BB38-79130318E078}" destId="{811CB04B-83A9-452A-8CDD-CEE76819764C}" srcOrd="0" destOrd="0" presId="urn:microsoft.com/office/officeart/2008/layout/HorizontalMultiLevelHierarchy"/>
    <dgm:cxn modelId="{4EB2BCAB-7E27-46CB-BB5E-EE17747AE2C8}" type="presOf" srcId="{205AD1B6-CFCF-4D6A-9126-DCEBF3AA456E}" destId="{E11B84FB-CFBA-4F78-A270-16E9BE89F56F}" srcOrd="0" destOrd="0" presId="urn:microsoft.com/office/officeart/2008/layout/HorizontalMultiLevelHierarchy"/>
    <dgm:cxn modelId="{5D7DF5BC-1F87-47B7-893B-DCC979366A10}" type="presOf" srcId="{A4AE60EF-5268-44A0-BF80-73DC585D5C4B}" destId="{C3C43717-4F9C-46D3-973D-382F9B137DCA}" srcOrd="0" destOrd="0" presId="urn:microsoft.com/office/officeart/2008/layout/HorizontalMultiLevelHierarchy"/>
    <dgm:cxn modelId="{AFD6BABD-556C-4D23-982D-542A38306FC0}" type="presOf" srcId="{22C1F00D-1760-4AB0-BB30-3EBFC1052835}" destId="{656980B6-CC6E-473C-8E71-4A861EF7521C}" srcOrd="0" destOrd="0" presId="urn:microsoft.com/office/officeart/2008/layout/HorizontalMultiLevelHierarchy"/>
    <dgm:cxn modelId="{58F841BF-D311-4A16-B684-8F4FFEEE2299}" type="presOf" srcId="{B61036D0-496D-4E79-8890-AABBB1F9969F}" destId="{E39B070C-4C16-4D80-93B8-1B3EAF0856D0}" srcOrd="1" destOrd="0" presId="urn:microsoft.com/office/officeart/2008/layout/HorizontalMultiLevelHierarchy"/>
    <dgm:cxn modelId="{A60AE1C5-3508-4C8D-8EC3-623D2714B23D}" type="presOf" srcId="{A4AE60EF-5268-44A0-BF80-73DC585D5C4B}" destId="{AF5F7963-F561-4762-8BD4-6F772885B839}" srcOrd="1" destOrd="0" presId="urn:microsoft.com/office/officeart/2008/layout/HorizontalMultiLevelHierarchy"/>
    <dgm:cxn modelId="{5D4515CD-E9D6-48DE-872E-8A596F79655A}" srcId="{64C5A57E-EF69-4507-A02A-DB9FABC71FB8}" destId="{7D1B4C0C-A913-4A76-B737-5FC68A4036BC}" srcOrd="0" destOrd="0" parTransId="{BC13C9C8-92B2-4745-A985-707139C1C47D}" sibTransId="{A792AF88-C53B-418B-B2E4-667E44201E6D}"/>
    <dgm:cxn modelId="{F80E2CCE-F276-4EA0-9D03-D52D74978B87}" type="presOf" srcId="{246BAC94-E14D-44DD-803D-D499796A3BEC}" destId="{0B69094E-76B7-4DBE-9473-C857046A522E}" srcOrd="0" destOrd="0" presId="urn:microsoft.com/office/officeart/2008/layout/HorizontalMultiLevelHierarchy"/>
    <dgm:cxn modelId="{6BFE80E7-E766-45F8-A0A6-1CCA36A0BD94}" type="presOf" srcId="{2720092E-7188-4ED8-9CE6-880BF15D5396}" destId="{1E0C61C4-2D84-4CE5-8EED-2CBE13D44F42}" srcOrd="0" destOrd="0" presId="urn:microsoft.com/office/officeart/2008/layout/HorizontalMultiLevelHierarchy"/>
    <dgm:cxn modelId="{C6AFDAE7-8E43-4D37-8CA9-41796B85DD30}" type="presOf" srcId="{377AAC95-992A-470F-BB38-79130318E078}" destId="{9B1ECDB6-3448-47B5-8718-CBD910A6A0A5}" srcOrd="1" destOrd="0" presId="urn:microsoft.com/office/officeart/2008/layout/HorizontalMultiLevelHierarchy"/>
    <dgm:cxn modelId="{D0FF7AE9-E16A-4B55-BB50-F51D72DB1BB9}" type="presOf" srcId="{22C1F00D-1760-4AB0-BB30-3EBFC1052835}" destId="{7C9F9FE0-9E58-464E-95A7-3BE1C4192D72}" srcOrd="1" destOrd="0" presId="urn:microsoft.com/office/officeart/2008/layout/HorizontalMultiLevelHierarchy"/>
    <dgm:cxn modelId="{316127EC-034A-4D29-BFA1-3AF8D246F222}" type="presOf" srcId="{64C5A57E-EF69-4507-A02A-DB9FABC71FB8}" destId="{8DEF2BC9-237B-455F-BC1F-E95DDB2B8088}" srcOrd="0" destOrd="0" presId="urn:microsoft.com/office/officeart/2008/layout/HorizontalMultiLevelHierarchy"/>
    <dgm:cxn modelId="{E0F7A0F7-F55A-46AF-8BF1-199DFEC7A895}" srcId="{7189434F-F87F-4AFA-956E-6B96FB630D00}" destId="{2720092E-7188-4ED8-9CE6-880BF15D5396}" srcOrd="0" destOrd="0" parTransId="{A4AE60EF-5268-44A0-BF80-73DC585D5C4B}" sibTransId="{2DA0F709-7DFE-4F12-BAD4-2FFA09DB1DB7}"/>
    <dgm:cxn modelId="{B066DD6C-0F3C-4D02-AF5A-9DE59FD7F30A}" type="presParOf" srcId="{0924B6D9-96D5-404F-8BA3-079263BC9237}" destId="{9DAD64F7-F755-48BA-BEB6-34AC0479978A}" srcOrd="0" destOrd="0" presId="urn:microsoft.com/office/officeart/2008/layout/HorizontalMultiLevelHierarchy"/>
    <dgm:cxn modelId="{0ADF4543-3367-440C-9E3E-22F86C135039}" type="presParOf" srcId="{9DAD64F7-F755-48BA-BEB6-34AC0479978A}" destId="{A0E90B28-C80F-4C9A-867D-4FF3A3EEFBB5}" srcOrd="0" destOrd="0" presId="urn:microsoft.com/office/officeart/2008/layout/HorizontalMultiLevelHierarchy"/>
    <dgm:cxn modelId="{5909EB3D-00F8-420C-AFB7-EADA71D03B22}" type="presParOf" srcId="{9DAD64F7-F755-48BA-BEB6-34AC0479978A}" destId="{38A5326D-CD0A-404A-B4B7-7D034B0A55C1}" srcOrd="1" destOrd="0" presId="urn:microsoft.com/office/officeart/2008/layout/HorizontalMultiLevelHierarchy"/>
    <dgm:cxn modelId="{B1BBB269-0BA3-43E3-8D0A-80479D85DFC5}" type="presParOf" srcId="{38A5326D-CD0A-404A-B4B7-7D034B0A55C1}" destId="{F574B6E8-4153-4EE8-88AD-83E8D0C28632}" srcOrd="0" destOrd="0" presId="urn:microsoft.com/office/officeart/2008/layout/HorizontalMultiLevelHierarchy"/>
    <dgm:cxn modelId="{1F55F247-5475-4AD5-A04C-1CC2D4F04FB2}" type="presParOf" srcId="{F574B6E8-4153-4EE8-88AD-83E8D0C28632}" destId="{00D00AD3-687D-4B34-BA41-32B3A523B45D}" srcOrd="0" destOrd="0" presId="urn:microsoft.com/office/officeart/2008/layout/HorizontalMultiLevelHierarchy"/>
    <dgm:cxn modelId="{2CC18708-D144-4F6A-8316-0E672C038166}" type="presParOf" srcId="{38A5326D-CD0A-404A-B4B7-7D034B0A55C1}" destId="{A3045219-1F5B-40A9-AA02-CD5827D69BD2}" srcOrd="1" destOrd="0" presId="urn:microsoft.com/office/officeart/2008/layout/HorizontalMultiLevelHierarchy"/>
    <dgm:cxn modelId="{082B9CFF-D472-4B63-9648-49FB7C290402}" type="presParOf" srcId="{A3045219-1F5B-40A9-AA02-CD5827D69BD2}" destId="{9E994817-CA3A-4D90-AD28-90BF98B67E32}" srcOrd="0" destOrd="0" presId="urn:microsoft.com/office/officeart/2008/layout/HorizontalMultiLevelHierarchy"/>
    <dgm:cxn modelId="{DEDE29C4-0075-44A1-A833-24E7984D1B68}" type="presParOf" srcId="{A3045219-1F5B-40A9-AA02-CD5827D69BD2}" destId="{33B2FB7E-D816-41F9-BF55-A1E4EAA56023}" srcOrd="1" destOrd="0" presId="urn:microsoft.com/office/officeart/2008/layout/HorizontalMultiLevelHierarchy"/>
    <dgm:cxn modelId="{926F7A1B-CEC5-4895-8526-40F67EFBB3C3}" type="presParOf" srcId="{33B2FB7E-D816-41F9-BF55-A1E4EAA56023}" destId="{C3C43717-4F9C-46D3-973D-382F9B137DCA}" srcOrd="0" destOrd="0" presId="urn:microsoft.com/office/officeart/2008/layout/HorizontalMultiLevelHierarchy"/>
    <dgm:cxn modelId="{E501B4FF-0828-433E-B35E-975C02AB73F3}" type="presParOf" srcId="{C3C43717-4F9C-46D3-973D-382F9B137DCA}" destId="{AF5F7963-F561-4762-8BD4-6F772885B839}" srcOrd="0" destOrd="0" presId="urn:microsoft.com/office/officeart/2008/layout/HorizontalMultiLevelHierarchy"/>
    <dgm:cxn modelId="{37F5E590-E1F4-4595-92D1-D1866EB8A0FB}" type="presParOf" srcId="{33B2FB7E-D816-41F9-BF55-A1E4EAA56023}" destId="{70B668FE-376D-49E6-97F7-0864148CF476}" srcOrd="1" destOrd="0" presId="urn:microsoft.com/office/officeart/2008/layout/HorizontalMultiLevelHierarchy"/>
    <dgm:cxn modelId="{C8065A1B-760F-4728-BC25-F2C00E48E79F}" type="presParOf" srcId="{70B668FE-376D-49E6-97F7-0864148CF476}" destId="{1E0C61C4-2D84-4CE5-8EED-2CBE13D44F42}" srcOrd="0" destOrd="0" presId="urn:microsoft.com/office/officeart/2008/layout/HorizontalMultiLevelHierarchy"/>
    <dgm:cxn modelId="{EFBA1591-9F9A-4D47-9FB0-F85B8010E3C1}" type="presParOf" srcId="{70B668FE-376D-49E6-97F7-0864148CF476}" destId="{B69D3F42-A43C-4982-B405-FB4B2D59413A}" srcOrd="1" destOrd="0" presId="urn:microsoft.com/office/officeart/2008/layout/HorizontalMultiLevelHierarchy"/>
    <dgm:cxn modelId="{076EFDEC-E34F-4DFB-BC94-28207E732437}" type="presParOf" srcId="{38A5326D-CD0A-404A-B4B7-7D034B0A55C1}" destId="{E11B84FB-CFBA-4F78-A270-16E9BE89F56F}" srcOrd="2" destOrd="0" presId="urn:microsoft.com/office/officeart/2008/layout/HorizontalMultiLevelHierarchy"/>
    <dgm:cxn modelId="{4E3B80C7-6ED6-4E0A-9B1A-82CC911CCDF8}" type="presParOf" srcId="{E11B84FB-CFBA-4F78-A270-16E9BE89F56F}" destId="{20CEDCC8-F334-4845-8893-4C1153356265}" srcOrd="0" destOrd="0" presId="urn:microsoft.com/office/officeart/2008/layout/HorizontalMultiLevelHierarchy"/>
    <dgm:cxn modelId="{9C5EBB6F-0C50-4573-A8BC-6F9D37921AF1}" type="presParOf" srcId="{38A5326D-CD0A-404A-B4B7-7D034B0A55C1}" destId="{A56EDC95-E9E0-4BD5-A0ED-6729F7134927}" srcOrd="3" destOrd="0" presId="urn:microsoft.com/office/officeart/2008/layout/HorizontalMultiLevelHierarchy"/>
    <dgm:cxn modelId="{30D1838C-BFE8-419D-A578-1AF15A23C775}" type="presParOf" srcId="{A56EDC95-E9E0-4BD5-A0ED-6729F7134927}" destId="{49A9C322-010C-4FE0-B4CC-6F9B79D28289}" srcOrd="0" destOrd="0" presId="urn:microsoft.com/office/officeart/2008/layout/HorizontalMultiLevelHierarchy"/>
    <dgm:cxn modelId="{436EFA53-A527-4993-B041-292567EAADCE}" type="presParOf" srcId="{A56EDC95-E9E0-4BD5-A0ED-6729F7134927}" destId="{7D965141-58B2-4598-8D63-7EF938C064C8}" srcOrd="1" destOrd="0" presId="urn:microsoft.com/office/officeart/2008/layout/HorizontalMultiLevelHierarchy"/>
    <dgm:cxn modelId="{9D8E4776-319D-4EE9-9AC8-0509F55ADA99}" type="presParOf" srcId="{7D965141-58B2-4598-8D63-7EF938C064C8}" destId="{1F7F1A9D-D5AF-453F-84E2-AC67BEDDF01D}" srcOrd="0" destOrd="0" presId="urn:microsoft.com/office/officeart/2008/layout/HorizontalMultiLevelHierarchy"/>
    <dgm:cxn modelId="{019DD9EA-2324-422B-A771-5B4AC7F168FE}" type="presParOf" srcId="{1F7F1A9D-D5AF-453F-84E2-AC67BEDDF01D}" destId="{B077FDCA-C770-4590-9BCA-F7984A27F114}" srcOrd="0" destOrd="0" presId="urn:microsoft.com/office/officeart/2008/layout/HorizontalMultiLevelHierarchy"/>
    <dgm:cxn modelId="{BA1BA25E-A56B-471B-A6DA-5F2F50B67654}" type="presParOf" srcId="{7D965141-58B2-4598-8D63-7EF938C064C8}" destId="{62D7FD82-E20B-42E1-80C7-E0162173C83B}" srcOrd="1" destOrd="0" presId="urn:microsoft.com/office/officeart/2008/layout/HorizontalMultiLevelHierarchy"/>
    <dgm:cxn modelId="{3E859868-7B99-41F0-BFF6-7DC4263ABE0D}" type="presParOf" srcId="{62D7FD82-E20B-42E1-80C7-E0162173C83B}" destId="{DD181822-EF8F-417C-AC8A-3E8D2954815E}" srcOrd="0" destOrd="0" presId="urn:microsoft.com/office/officeart/2008/layout/HorizontalMultiLevelHierarchy"/>
    <dgm:cxn modelId="{A9D90343-C03E-44AE-9E60-E5B9005FE745}" type="presParOf" srcId="{62D7FD82-E20B-42E1-80C7-E0162173C83B}" destId="{723948E6-470D-445C-84B9-85C7B99BB35D}" srcOrd="1" destOrd="0" presId="urn:microsoft.com/office/officeart/2008/layout/HorizontalMultiLevelHierarchy"/>
    <dgm:cxn modelId="{58E49EF0-4665-4BEF-98D6-2377371458E7}" type="presParOf" srcId="{38A5326D-CD0A-404A-B4B7-7D034B0A55C1}" destId="{076425D5-4D13-42A6-9793-3E10AB9488A3}" srcOrd="4" destOrd="0" presId="urn:microsoft.com/office/officeart/2008/layout/HorizontalMultiLevelHierarchy"/>
    <dgm:cxn modelId="{06715FFF-4C61-48F3-B4A4-F838785D4F4B}" type="presParOf" srcId="{076425D5-4D13-42A6-9793-3E10AB9488A3}" destId="{E39B070C-4C16-4D80-93B8-1B3EAF0856D0}" srcOrd="0" destOrd="0" presId="urn:microsoft.com/office/officeart/2008/layout/HorizontalMultiLevelHierarchy"/>
    <dgm:cxn modelId="{0820E970-CEC5-4A5A-B6F7-37A6686EB318}" type="presParOf" srcId="{38A5326D-CD0A-404A-B4B7-7D034B0A55C1}" destId="{5EE7B073-D591-4BFA-BF7F-CB6D3E531743}" srcOrd="5" destOrd="0" presId="urn:microsoft.com/office/officeart/2008/layout/HorizontalMultiLevelHierarchy"/>
    <dgm:cxn modelId="{A9CCE2DF-61A4-4556-88C2-683B994EC2A6}" type="presParOf" srcId="{5EE7B073-D591-4BFA-BF7F-CB6D3E531743}" destId="{8DEF2BC9-237B-455F-BC1F-E95DDB2B8088}" srcOrd="0" destOrd="0" presId="urn:microsoft.com/office/officeart/2008/layout/HorizontalMultiLevelHierarchy"/>
    <dgm:cxn modelId="{55DECFEC-C390-476A-B66C-AC6CB33BBDF0}" type="presParOf" srcId="{5EE7B073-D591-4BFA-BF7F-CB6D3E531743}" destId="{7A0984AF-A7EA-4DC4-A08C-2913BE6DE8B5}" srcOrd="1" destOrd="0" presId="urn:microsoft.com/office/officeart/2008/layout/HorizontalMultiLevelHierarchy"/>
    <dgm:cxn modelId="{BFA7673B-697D-44CF-97F8-5DE40225099D}" type="presParOf" srcId="{7A0984AF-A7EA-4DC4-A08C-2913BE6DE8B5}" destId="{4B1071A2-B405-4490-B857-D6D33204449D}" srcOrd="0" destOrd="0" presId="urn:microsoft.com/office/officeart/2008/layout/HorizontalMultiLevelHierarchy"/>
    <dgm:cxn modelId="{F39382A5-BF51-4B58-BC6C-CFBA1AD6FA6E}" type="presParOf" srcId="{4B1071A2-B405-4490-B857-D6D33204449D}" destId="{25B4AEB9-2A2F-4F46-BCCA-7C4FBAF61DB4}" srcOrd="0" destOrd="0" presId="urn:microsoft.com/office/officeart/2008/layout/HorizontalMultiLevelHierarchy"/>
    <dgm:cxn modelId="{7877E762-DADB-40C4-BE74-3DE2BFE838A8}" type="presParOf" srcId="{7A0984AF-A7EA-4DC4-A08C-2913BE6DE8B5}" destId="{EB7E3DAE-473F-44B3-B954-5DE917B30D05}" srcOrd="1" destOrd="0" presId="urn:microsoft.com/office/officeart/2008/layout/HorizontalMultiLevelHierarchy"/>
    <dgm:cxn modelId="{8005F966-3919-4DAF-9805-D099FA3A585E}" type="presParOf" srcId="{EB7E3DAE-473F-44B3-B954-5DE917B30D05}" destId="{2921F1CA-8A62-42EE-8630-3F0807D51BCA}" srcOrd="0" destOrd="0" presId="urn:microsoft.com/office/officeart/2008/layout/HorizontalMultiLevelHierarchy"/>
    <dgm:cxn modelId="{2C6E31B9-EEB1-49F0-B390-A2A84873AFA3}" type="presParOf" srcId="{EB7E3DAE-473F-44B3-B954-5DE917B30D05}" destId="{9ECCB39C-D8BB-4E5F-860C-9D06E9AE2FD7}" srcOrd="1" destOrd="0" presId="urn:microsoft.com/office/officeart/2008/layout/HorizontalMultiLevelHierarchy"/>
    <dgm:cxn modelId="{A1B7BE54-28C0-4304-B9B8-DD933ECEC1E9}" type="presParOf" srcId="{38A5326D-CD0A-404A-B4B7-7D034B0A55C1}" destId="{811CB04B-83A9-452A-8CDD-CEE76819764C}" srcOrd="6" destOrd="0" presId="urn:microsoft.com/office/officeart/2008/layout/HorizontalMultiLevelHierarchy"/>
    <dgm:cxn modelId="{39D04436-121C-4681-A51F-9CF341E4B863}" type="presParOf" srcId="{811CB04B-83A9-452A-8CDD-CEE76819764C}" destId="{9B1ECDB6-3448-47B5-8718-CBD910A6A0A5}" srcOrd="0" destOrd="0" presId="urn:microsoft.com/office/officeart/2008/layout/HorizontalMultiLevelHierarchy"/>
    <dgm:cxn modelId="{B1AA4ABC-7FEE-4D79-A7C9-6108FB2217A9}" type="presParOf" srcId="{38A5326D-CD0A-404A-B4B7-7D034B0A55C1}" destId="{310D9450-9533-40F1-80D5-4EBF219E23B7}" srcOrd="7" destOrd="0" presId="urn:microsoft.com/office/officeart/2008/layout/HorizontalMultiLevelHierarchy"/>
    <dgm:cxn modelId="{47A0EE02-F84E-4A0E-858D-BD09F16A5E40}" type="presParOf" srcId="{310D9450-9533-40F1-80D5-4EBF219E23B7}" destId="{0B69094E-76B7-4DBE-9473-C857046A522E}" srcOrd="0" destOrd="0" presId="urn:microsoft.com/office/officeart/2008/layout/HorizontalMultiLevelHierarchy"/>
    <dgm:cxn modelId="{710D65F8-B0D8-4C46-B657-F8D927944673}" type="presParOf" srcId="{310D9450-9533-40F1-80D5-4EBF219E23B7}" destId="{646A8D3C-CCF8-40AB-A1CB-55662D69FD9B}" srcOrd="1" destOrd="0" presId="urn:microsoft.com/office/officeart/2008/layout/HorizontalMultiLevelHierarchy"/>
    <dgm:cxn modelId="{44E7A8DD-02BB-43F2-8F75-5850C5E32EE4}" type="presParOf" srcId="{646A8D3C-CCF8-40AB-A1CB-55662D69FD9B}" destId="{656980B6-CC6E-473C-8E71-4A861EF7521C}" srcOrd="0" destOrd="0" presId="urn:microsoft.com/office/officeart/2008/layout/HorizontalMultiLevelHierarchy"/>
    <dgm:cxn modelId="{ACBD0FA8-3FB0-40B3-BF79-63E35AEC1C65}" type="presParOf" srcId="{656980B6-CC6E-473C-8E71-4A861EF7521C}" destId="{7C9F9FE0-9E58-464E-95A7-3BE1C4192D72}" srcOrd="0" destOrd="0" presId="urn:microsoft.com/office/officeart/2008/layout/HorizontalMultiLevelHierarchy"/>
    <dgm:cxn modelId="{4600BDE1-1E94-4949-97D2-16067C6C5EF2}" type="presParOf" srcId="{646A8D3C-CCF8-40AB-A1CB-55662D69FD9B}" destId="{8D559167-8CAA-4D99-87EE-36198819D346}" srcOrd="1" destOrd="0" presId="urn:microsoft.com/office/officeart/2008/layout/HorizontalMultiLevelHierarchy"/>
    <dgm:cxn modelId="{90C195AF-82C4-4817-A144-C5EC671C5D65}" type="presParOf" srcId="{8D559167-8CAA-4D99-87EE-36198819D346}" destId="{DE8F867A-2CA2-4B48-A127-EF47056F59DD}" srcOrd="0" destOrd="0" presId="urn:microsoft.com/office/officeart/2008/layout/HorizontalMultiLevelHierarchy"/>
    <dgm:cxn modelId="{58C980C6-7457-46DC-B28A-46565D8F89F4}" type="presParOf" srcId="{8D559167-8CAA-4D99-87EE-36198819D346}" destId="{7AFAC3C2-AA56-486B-B24C-8C7A189ABD3F}" srcOrd="1" destOrd="0" presId="urn:microsoft.com/office/officeart/2008/layout/HorizontalMultiLevelHierarchy"/>
  </dgm:cxnLst>
  <dgm:bg>
    <a:effectLst>
      <a:outerShdw blurRad="50800" dist="38100" dir="2700000" algn="tl" rotWithShape="0">
        <a:prstClr val="black">
          <a:alpha val="40000"/>
        </a:prstClr>
      </a:outerShdw>
    </a:effectLst>
  </dgm:bg>
  <dgm:whole>
    <a:ln w="19050"/>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9B99E8-D6B1-4990-8005-173ED0D4CA6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BB8CEEB-7E22-47A5-A292-C1EF2621B5CE}">
      <dgm:prSet phldrT="[文本]" custT="1"/>
      <dgm:spPr/>
      <dgm:t>
        <a:bodyPr/>
        <a:lstStyle/>
        <a:p>
          <a:r>
            <a:rPr lang="zh-CN" altLang="en-US" sz="1600" b="1" dirty="0"/>
            <a:t>输入处理</a:t>
          </a:r>
          <a:endParaRPr lang="zh-CN" altLang="en-US" sz="1600" dirty="0"/>
        </a:p>
      </dgm:t>
    </dgm:pt>
    <dgm:pt modelId="{369D976C-3D22-46FF-AC4B-375250DC5544}" type="parTrans" cxnId="{055F4515-3B42-4987-9829-D49E5B636F91}">
      <dgm:prSet/>
      <dgm:spPr/>
      <dgm:t>
        <a:bodyPr/>
        <a:lstStyle/>
        <a:p>
          <a:endParaRPr lang="zh-CN" altLang="en-US" sz="1400"/>
        </a:p>
      </dgm:t>
    </dgm:pt>
    <dgm:pt modelId="{FFCE018F-AD50-4587-8AC2-2B37E303AE2A}" type="sibTrans" cxnId="{055F4515-3B42-4987-9829-D49E5B636F91}">
      <dgm:prSet/>
      <dgm:spPr/>
      <dgm:t>
        <a:bodyPr/>
        <a:lstStyle/>
        <a:p>
          <a:endParaRPr lang="zh-CN" altLang="en-US" sz="1400"/>
        </a:p>
      </dgm:t>
    </dgm:pt>
    <dgm:pt modelId="{F5695C06-00CB-4041-9187-873F73CCD31D}">
      <dgm:prSet phldrT="[文本]" custT="1"/>
      <dgm:spPr/>
      <dgm:t>
        <a:bodyPr/>
        <a:lstStyle/>
        <a:p>
          <a:r>
            <a:rPr lang="zh-CN" altLang="en-US" sz="1600" b="1" dirty="0"/>
            <a:t>文本损坏</a:t>
          </a:r>
          <a:endParaRPr lang="zh-CN" altLang="en-US" sz="1600" dirty="0"/>
        </a:p>
      </dgm:t>
    </dgm:pt>
    <dgm:pt modelId="{E86D2311-8822-43D6-A552-64B4D3E4211C}" type="parTrans" cxnId="{7F3DDBD6-5CD9-4607-B541-231DD54AD604}">
      <dgm:prSet/>
      <dgm:spPr/>
      <dgm:t>
        <a:bodyPr/>
        <a:lstStyle/>
        <a:p>
          <a:endParaRPr lang="zh-CN" altLang="en-US" sz="1400"/>
        </a:p>
      </dgm:t>
    </dgm:pt>
    <dgm:pt modelId="{A42E5912-A75A-4F60-898A-BD3F0725723F}" type="sibTrans" cxnId="{7F3DDBD6-5CD9-4607-B541-231DD54AD604}">
      <dgm:prSet/>
      <dgm:spPr/>
      <dgm:t>
        <a:bodyPr/>
        <a:lstStyle/>
        <a:p>
          <a:endParaRPr lang="zh-CN" altLang="en-US" sz="1400"/>
        </a:p>
      </dgm:t>
    </dgm:pt>
    <dgm:pt modelId="{69C82D28-4C75-4CA6-967D-FFA9C5222215}">
      <dgm:prSet phldrT="[文本]" custT="1"/>
      <dgm:spPr/>
      <dgm:t>
        <a:bodyPr/>
        <a:lstStyle/>
        <a:p>
          <a:r>
            <a:rPr lang="zh-CN" altLang="en-US" sz="1600" b="1" dirty="0"/>
            <a:t>文本重排</a:t>
          </a:r>
          <a:endParaRPr lang="zh-CN" altLang="en-US" sz="1600" dirty="0"/>
        </a:p>
      </dgm:t>
    </dgm:pt>
    <dgm:pt modelId="{8159AD63-3C6B-4D04-B6EC-52BE6EE94826}" type="parTrans" cxnId="{620F5A99-E087-4A66-A985-C5269E8746E8}">
      <dgm:prSet/>
      <dgm:spPr/>
      <dgm:t>
        <a:bodyPr/>
        <a:lstStyle/>
        <a:p>
          <a:endParaRPr lang="zh-CN" altLang="en-US" sz="1400"/>
        </a:p>
      </dgm:t>
    </dgm:pt>
    <dgm:pt modelId="{0DE7C1A3-FADF-4417-8B5B-6CB346166807}" type="sibTrans" cxnId="{620F5A99-E087-4A66-A985-C5269E8746E8}">
      <dgm:prSet/>
      <dgm:spPr/>
      <dgm:t>
        <a:bodyPr/>
        <a:lstStyle/>
        <a:p>
          <a:endParaRPr lang="zh-CN" altLang="en-US" sz="1400"/>
        </a:p>
      </dgm:t>
    </dgm:pt>
    <mc:AlternateContent xmlns:mc="http://schemas.openxmlformats.org/markup-compatibility/2006" xmlns:a14="http://schemas.microsoft.com/office/drawing/2010/main">
      <mc:Choice Requires="a14">
        <dgm:pt modelId="{5DC5B60F-B625-4B8D-B860-608413D0F452}">
          <dgm:prSet phldrT="[文本]" custT="1"/>
          <dgm:spPr/>
          <dgm:t>
            <a:bodyPr/>
            <a:lstStyle/>
            <a:p>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对于给定的输入文本</a:t>
              </a:r>
              <a14:m>
                <m:oMath xmlns:m="http://schemas.openxmlformats.org/officeDocument/2006/math">
                  <m:r>
                    <a:rPr lang="en-US" altLang="zh-CN" sz="16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6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𝑛</m:t>
                          </m:r>
                        </m:sub>
                      </m:sSub>
                    </m:e>
                  </m:d>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模型随机选择</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𝑚</m:t>
                  </m:r>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个文本片段</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6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sz="16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每个片段</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由一个连续的词元序列</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d>
                    <m:dPr>
                      <m:begChr m:val="["/>
                      <m:endChr m:val="]"/>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𝑙</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𝑖</m:t>
                              </m:r>
                            </m:sub>
                          </m:sSub>
                        </m:sub>
                      </m:sSub>
                    </m:e>
                  </m:d>
                </m:oMath>
              </a14:m>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p>
          </dgm:t>
        </dgm:pt>
      </mc:Choice>
      <mc:Fallback xmlns="">
        <dgm:pt modelId="{5DC5B60F-B625-4B8D-B860-608413D0F452}">
          <dgm:prSet phldrT="[文本]" custT="1"/>
          <dgm:spPr/>
          <dgm:t>
            <a:bodyPr/>
            <a:lstStyle/>
            <a:p>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对于给定的输入文本</a:t>
              </a:r>
              <a:r>
                <a:rPr lang="en-US" altLang="zh-CN" sz="1600" b="1" i="0">
                  <a:effectLst/>
                  <a:latin typeface="Cambria Math" panose="02040503050406030204" pitchFamily="18" charset="0"/>
                  <a:ea typeface="等线" panose="02010600030101010101" pitchFamily="2" charset="-122"/>
                  <a:cs typeface="Times New Roman" panose="02020603050405020304" pitchFamily="18" charset="0"/>
                </a:rPr>
                <a:t>𝒙</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a:t>
              </a:r>
              <a:r>
                <a:rPr lang="zh-CN" altLang="zh-CN" sz="1600" i="0">
                  <a:effectLst/>
                  <a:latin typeface="Cambria Math" panose="02040503050406030204" pitchFamily="18" charset="0"/>
                  <a:cs typeface="Times New Roman" panose="02020603050405020304" pitchFamily="18" charset="0"/>
                </a:rPr>
                <a:t>[</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𝑥</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1,…,𝑥</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𝑛 ]</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模型随机选择</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𝑚</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个文本片段</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{𝑠</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1,…,𝑠</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𝑚}</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每个片段</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𝑠</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𝑖</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由一个连续的词元序列</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i="0">
                  <a:effectLst/>
                  <a:latin typeface="Cambria Math" panose="02040503050406030204" pitchFamily="18" charset="0"/>
                  <a:cs typeface="Times New Roman" panose="02020603050405020304" pitchFamily="18" charset="0"/>
                </a:rPr>
                <a:t>[</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𝑠</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𝑖,1</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,…,𝑠</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𝑖,𝑙</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𝑖 </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 ]</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p>
          </dgm:t>
        </dgm:pt>
      </mc:Fallback>
    </mc:AlternateContent>
    <dgm:pt modelId="{B46529AC-5191-49B0-BAE0-080960940411}" type="parTrans" cxnId="{F56D16F9-CF03-4F32-BAA0-E2C021D5B30E}">
      <dgm:prSet/>
      <dgm:spPr/>
      <dgm:t>
        <a:bodyPr/>
        <a:lstStyle/>
        <a:p>
          <a:endParaRPr lang="zh-CN" altLang="en-US" sz="1400"/>
        </a:p>
      </dgm:t>
    </dgm:pt>
    <dgm:pt modelId="{B03C98F7-75A9-4640-9470-AFF399DAAE03}" type="sibTrans" cxnId="{F56D16F9-CF03-4F32-BAA0-E2C021D5B30E}">
      <dgm:prSet/>
      <dgm:spPr/>
      <dgm:t>
        <a:bodyPr/>
        <a:lstStyle/>
        <a:p>
          <a:endParaRPr lang="zh-CN" altLang="en-US" sz="1400"/>
        </a:p>
      </dgm:t>
    </dgm:pt>
    <mc:AlternateContent xmlns:mc="http://schemas.openxmlformats.org/markup-compatibility/2006" xmlns:a14="http://schemas.microsoft.com/office/drawing/2010/main">
      <mc:Choice Requires="a14">
        <dgm:pt modelId="{773F0585-638A-4BF0-BD8E-188924C68E46}">
          <dgm:prSet phldrT="[文本]" custT="1"/>
          <dgm:spPr/>
          <dgm:t>
            <a:bodyPr/>
            <a:lstStyle/>
            <a:p>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每个选中的文本片段被单个 [MASK] </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标记替换，生成损坏文本</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𝑥</m:t>
                      </m:r>
                    </m:e>
                    <m:sub>
                      <m:r>
                        <m:rPr>
                          <m:nor/>
                        </m:rPr>
                        <a:rPr lang="en-US" altLang="zh-CN" sz="1600">
                          <a:effectLst/>
                          <a:latin typeface="Times New Roman" panose="02020603050405020304" pitchFamily="18" charset="0"/>
                          <a:ea typeface="微软雅黑" panose="020B0503020204020204" pitchFamily="34" charset="-122"/>
                          <a:cs typeface="Times New Roman" panose="02020603050405020304" pitchFamily="18" charset="0"/>
                        </a:rPr>
                        <m:t>corrupt</m:t>
                      </m:r>
                    </m:sub>
                  </m:sSub>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模型将输入</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𝑥</m:t>
                  </m:r>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分为两部分：A部分包括损坏文本</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𝑥</m:t>
                      </m:r>
                    </m:e>
                    <m:sub>
                      <m:r>
                        <m:rPr>
                          <m:nor/>
                        </m:rPr>
                        <a:rPr lang="en-US" altLang="zh-CN" sz="1600">
                          <a:effectLst/>
                          <a:latin typeface="Times New Roman" panose="02020603050405020304" pitchFamily="18" charset="0"/>
                          <a:ea typeface="微软雅黑" panose="020B0503020204020204" pitchFamily="34" charset="-122"/>
                          <a:cs typeface="Times New Roman" panose="02020603050405020304" pitchFamily="18" charset="0"/>
                        </a:rPr>
                        <m:t>corrupt</m:t>
                      </m:r>
                    </m:sub>
                  </m:sSub>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B部分包含被掩码的片段。A部分使用双向注意力机制，B部分则使用单向注意力机制。文本片段的首尾加上起始标志</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[S] </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和终止标志</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[E]，</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以实现自回归生成</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p>
          </dgm:t>
        </dgm:pt>
      </mc:Choice>
      <mc:Fallback xmlns="">
        <dgm:pt modelId="{773F0585-638A-4BF0-BD8E-188924C68E46}">
          <dgm:prSet phldrT="[文本]" custT="1"/>
          <dgm:spPr/>
          <dgm:t>
            <a:bodyPr/>
            <a:lstStyle/>
            <a:p>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每个选中的文本片段被单个 [MASK] </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标记替换，生成损坏文本</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𝑥</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a:t>
              </a:r>
              <a:r>
                <a:rPr lang="en-US" altLang="zh-CN" sz="1600" i="0">
                  <a:effectLst/>
                  <a:latin typeface="Times New Roman" panose="02020603050405020304" pitchFamily="18" charset="0"/>
                  <a:ea typeface="微软雅黑" panose="020B0503020204020204" pitchFamily="34" charset="-122"/>
                  <a:cs typeface="Times New Roman" panose="02020603050405020304" pitchFamily="18" charset="0"/>
                </a:rPr>
                <a:t>corrupt</a:t>
              </a:r>
              <a:r>
                <a:rPr lang="en-US" altLang="zh-CN" sz="1600" i="0">
                  <a:effectLst/>
                  <a:latin typeface="Cambria Math" panose="02040503050406030204" pitchFamily="18" charset="0"/>
                  <a:ea typeface="微软雅黑" panose="020B0503020204020204" pitchFamily="34" charset="-122"/>
                  <a:cs typeface="Times New Roman" panose="02020603050405020304" pitchFamily="18" charset="0"/>
                </a:rPr>
                <a:t>" </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模型将输入</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𝑥</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分为两部分：A部分包括损坏文本</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𝑥</a:t>
              </a:r>
              <a:r>
                <a:rPr lang="zh-CN" altLang="zh-CN" sz="16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600" i="0">
                  <a:effectLst/>
                  <a:latin typeface="Cambria Math" panose="02040503050406030204" pitchFamily="18" charset="0"/>
                  <a:ea typeface="等线" panose="02010600030101010101" pitchFamily="2" charset="-122"/>
                  <a:cs typeface="Times New Roman" panose="02020603050405020304" pitchFamily="18" charset="0"/>
                </a:rPr>
                <a:t>"</a:t>
              </a:r>
              <a:r>
                <a:rPr lang="en-US" altLang="zh-CN" sz="1600" i="0">
                  <a:effectLst/>
                  <a:latin typeface="Times New Roman" panose="02020603050405020304" pitchFamily="18" charset="0"/>
                  <a:ea typeface="微软雅黑" panose="020B0503020204020204" pitchFamily="34" charset="-122"/>
                  <a:cs typeface="Times New Roman" panose="02020603050405020304" pitchFamily="18" charset="0"/>
                </a:rPr>
                <a:t>corrupt</a:t>
              </a:r>
              <a:r>
                <a:rPr lang="en-US" altLang="zh-CN" sz="1600" i="0">
                  <a:effectLst/>
                  <a:latin typeface="Cambria Math" panose="02040503050406030204" pitchFamily="18" charset="0"/>
                  <a:ea typeface="微软雅黑" panose="020B0503020204020204" pitchFamily="34" charset="-122"/>
                  <a:cs typeface="Times New Roman" panose="02020603050405020304" pitchFamily="18" charset="0"/>
                </a:rPr>
                <a:t>" </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B部分包含被掩码的片段。A部分使用双向注意力机制，B部分则使用单向注意力机制。文本片段的首尾加上起始标志</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[S] </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和终止标志</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[E]，</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以实现自回归生成</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p>
          </dgm:t>
        </dgm:pt>
      </mc:Fallback>
    </mc:AlternateContent>
    <dgm:pt modelId="{665871D1-5D3A-4360-A902-BEEBBAF75976}" type="parTrans" cxnId="{58120013-53CA-4EEE-856F-1151084E7028}">
      <dgm:prSet/>
      <dgm:spPr/>
      <dgm:t>
        <a:bodyPr/>
        <a:lstStyle/>
        <a:p>
          <a:endParaRPr lang="zh-CN" altLang="en-US" sz="1400"/>
        </a:p>
      </dgm:t>
    </dgm:pt>
    <dgm:pt modelId="{C6713CB7-026A-4550-9094-2AE4B4F8DD7B}" type="sibTrans" cxnId="{58120013-53CA-4EEE-856F-1151084E7028}">
      <dgm:prSet/>
      <dgm:spPr/>
      <dgm:t>
        <a:bodyPr/>
        <a:lstStyle/>
        <a:p>
          <a:endParaRPr lang="zh-CN" altLang="en-US" sz="1400"/>
        </a:p>
      </dgm:t>
    </dgm:pt>
    <dgm:pt modelId="{26721651-D2FC-49BC-B8E2-892A59FA1A2D}">
      <dgm:prSet phldrT="[文本]" custT="1"/>
      <dgm:spPr/>
      <dgm:t>
        <a:bodyPr/>
        <a:lstStyle/>
        <a:p>
          <a:r>
            <a:rPr lang="en-US" altLang="zh-CN" sz="1400" dirty="0" err="1">
              <a:effectLst/>
              <a:latin typeface="Times New Roman" panose="02020603050405020304" pitchFamily="18" charset="0"/>
              <a:ea typeface="微软雅黑" panose="020B0503020204020204" pitchFamily="34" charset="-122"/>
              <a:cs typeface="Times New Roman" panose="02020603050405020304" pitchFamily="18" charset="0"/>
            </a:rPr>
            <a:t>为了捕捉不同跨度之间的相互依赖关系，GLM</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err="1">
              <a:effectLst/>
              <a:latin typeface="Times New Roman" panose="02020603050405020304" pitchFamily="18" charset="0"/>
              <a:ea typeface="微软雅黑" panose="020B0503020204020204" pitchFamily="34" charset="-122"/>
              <a:cs typeface="Times New Roman" panose="02020603050405020304" pitchFamily="18" charset="0"/>
            </a:rPr>
            <a:t>通过排列组合的方式对输入文本片段（B部分）进行重排，并将A部分和B部分组合成序列输入模型中，用于预测文本片段中缺失的标记序列</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dirty="0"/>
        </a:p>
      </dgm:t>
    </dgm:pt>
    <dgm:pt modelId="{099EACEE-C043-4BD5-8781-73B451002375}" type="parTrans" cxnId="{CA340F80-5534-47AA-99FE-786F823D6050}">
      <dgm:prSet/>
      <dgm:spPr/>
      <dgm:t>
        <a:bodyPr/>
        <a:lstStyle/>
        <a:p>
          <a:endParaRPr lang="zh-CN" altLang="en-US" sz="1400"/>
        </a:p>
      </dgm:t>
    </dgm:pt>
    <dgm:pt modelId="{3FC72E99-9F88-4830-8922-851A960A3597}" type="sibTrans" cxnId="{CA340F80-5534-47AA-99FE-786F823D6050}">
      <dgm:prSet/>
      <dgm:spPr/>
      <dgm:t>
        <a:bodyPr/>
        <a:lstStyle/>
        <a:p>
          <a:endParaRPr lang="zh-CN" altLang="en-US" sz="1400"/>
        </a:p>
      </dgm:t>
    </dgm:pt>
    <dgm:pt modelId="{BF25331C-37EC-4756-9979-60248C879178}" type="pres">
      <dgm:prSet presAssocID="{0C9B99E8-D6B1-4990-8005-173ED0D4CA6E}" presName="linear" presStyleCnt="0">
        <dgm:presLayoutVars>
          <dgm:dir/>
          <dgm:animLvl val="lvl"/>
          <dgm:resizeHandles val="exact"/>
        </dgm:presLayoutVars>
      </dgm:prSet>
      <dgm:spPr/>
    </dgm:pt>
    <dgm:pt modelId="{96281687-E1E5-4A58-AB8B-46C35845667A}" type="pres">
      <dgm:prSet presAssocID="{8BB8CEEB-7E22-47A5-A292-C1EF2621B5CE}" presName="parentLin" presStyleCnt="0"/>
      <dgm:spPr/>
    </dgm:pt>
    <dgm:pt modelId="{D0FE7C99-15AB-42C7-AFCE-160473B152F2}" type="pres">
      <dgm:prSet presAssocID="{8BB8CEEB-7E22-47A5-A292-C1EF2621B5CE}" presName="parentLeftMargin" presStyleLbl="node1" presStyleIdx="0" presStyleCnt="3"/>
      <dgm:spPr/>
    </dgm:pt>
    <dgm:pt modelId="{A286FB55-6BDC-4283-99AF-38D2C359D8D1}" type="pres">
      <dgm:prSet presAssocID="{8BB8CEEB-7E22-47A5-A292-C1EF2621B5CE}" presName="parentText" presStyleLbl="node1" presStyleIdx="0" presStyleCnt="3">
        <dgm:presLayoutVars>
          <dgm:chMax val="0"/>
          <dgm:bulletEnabled val="1"/>
        </dgm:presLayoutVars>
      </dgm:prSet>
      <dgm:spPr/>
    </dgm:pt>
    <dgm:pt modelId="{C0E39E02-F9D9-43C9-BF45-08E380816D17}" type="pres">
      <dgm:prSet presAssocID="{8BB8CEEB-7E22-47A5-A292-C1EF2621B5CE}" presName="negativeSpace" presStyleCnt="0"/>
      <dgm:spPr/>
    </dgm:pt>
    <dgm:pt modelId="{FAA27FE3-3A79-4AFC-9618-491351F258CD}" type="pres">
      <dgm:prSet presAssocID="{8BB8CEEB-7E22-47A5-A292-C1EF2621B5CE}" presName="childText" presStyleLbl="conFgAcc1" presStyleIdx="0" presStyleCnt="3">
        <dgm:presLayoutVars>
          <dgm:bulletEnabled val="1"/>
        </dgm:presLayoutVars>
      </dgm:prSet>
      <dgm:spPr/>
    </dgm:pt>
    <dgm:pt modelId="{136125DF-6B19-4DB8-B77F-4A9D5821725D}" type="pres">
      <dgm:prSet presAssocID="{FFCE018F-AD50-4587-8AC2-2B37E303AE2A}" presName="spaceBetweenRectangles" presStyleCnt="0"/>
      <dgm:spPr/>
    </dgm:pt>
    <dgm:pt modelId="{852D1529-1C92-4896-B6E8-6B714FBE5129}" type="pres">
      <dgm:prSet presAssocID="{F5695C06-00CB-4041-9187-873F73CCD31D}" presName="parentLin" presStyleCnt="0"/>
      <dgm:spPr/>
    </dgm:pt>
    <dgm:pt modelId="{F88957CB-6766-47D0-8CBB-98EF131B3113}" type="pres">
      <dgm:prSet presAssocID="{F5695C06-00CB-4041-9187-873F73CCD31D}" presName="parentLeftMargin" presStyleLbl="node1" presStyleIdx="0" presStyleCnt="3"/>
      <dgm:spPr/>
    </dgm:pt>
    <dgm:pt modelId="{116C54D9-5381-4A9C-A1A8-4D56C4E95BB7}" type="pres">
      <dgm:prSet presAssocID="{F5695C06-00CB-4041-9187-873F73CCD31D}" presName="parentText" presStyleLbl="node1" presStyleIdx="1" presStyleCnt="3">
        <dgm:presLayoutVars>
          <dgm:chMax val="0"/>
          <dgm:bulletEnabled val="1"/>
        </dgm:presLayoutVars>
      </dgm:prSet>
      <dgm:spPr/>
    </dgm:pt>
    <dgm:pt modelId="{8A35C59D-2B9B-4D93-87D4-7FAAE661F3BB}" type="pres">
      <dgm:prSet presAssocID="{F5695C06-00CB-4041-9187-873F73CCD31D}" presName="negativeSpace" presStyleCnt="0"/>
      <dgm:spPr/>
    </dgm:pt>
    <dgm:pt modelId="{A79B72E9-DB9E-4C7E-9110-1E77EB8BF3B9}" type="pres">
      <dgm:prSet presAssocID="{F5695C06-00CB-4041-9187-873F73CCD31D}" presName="childText" presStyleLbl="conFgAcc1" presStyleIdx="1" presStyleCnt="3">
        <dgm:presLayoutVars>
          <dgm:bulletEnabled val="1"/>
        </dgm:presLayoutVars>
      </dgm:prSet>
      <dgm:spPr/>
    </dgm:pt>
    <dgm:pt modelId="{06CC359E-A9A2-4AF2-B628-453DCC54FE6A}" type="pres">
      <dgm:prSet presAssocID="{A42E5912-A75A-4F60-898A-BD3F0725723F}" presName="spaceBetweenRectangles" presStyleCnt="0"/>
      <dgm:spPr/>
    </dgm:pt>
    <dgm:pt modelId="{64B2F6D9-F032-4279-8BCF-F54C2E57AAFA}" type="pres">
      <dgm:prSet presAssocID="{69C82D28-4C75-4CA6-967D-FFA9C5222215}" presName="parentLin" presStyleCnt="0"/>
      <dgm:spPr/>
    </dgm:pt>
    <dgm:pt modelId="{2E96B143-5897-4F37-9F46-529F7A4E8A85}" type="pres">
      <dgm:prSet presAssocID="{69C82D28-4C75-4CA6-967D-FFA9C5222215}" presName="parentLeftMargin" presStyleLbl="node1" presStyleIdx="1" presStyleCnt="3"/>
      <dgm:spPr/>
    </dgm:pt>
    <dgm:pt modelId="{435866DF-FCA5-40B3-BE93-4B10A502D747}" type="pres">
      <dgm:prSet presAssocID="{69C82D28-4C75-4CA6-967D-FFA9C5222215}" presName="parentText" presStyleLbl="node1" presStyleIdx="2" presStyleCnt="3">
        <dgm:presLayoutVars>
          <dgm:chMax val="0"/>
          <dgm:bulletEnabled val="1"/>
        </dgm:presLayoutVars>
      </dgm:prSet>
      <dgm:spPr/>
    </dgm:pt>
    <dgm:pt modelId="{4517187B-9937-4EE8-B65C-E84F193F4A82}" type="pres">
      <dgm:prSet presAssocID="{69C82D28-4C75-4CA6-967D-FFA9C5222215}" presName="negativeSpace" presStyleCnt="0"/>
      <dgm:spPr/>
    </dgm:pt>
    <dgm:pt modelId="{F4E98513-A0C7-4D7A-A21E-183D74142F1F}" type="pres">
      <dgm:prSet presAssocID="{69C82D28-4C75-4CA6-967D-FFA9C5222215}" presName="childText" presStyleLbl="conFgAcc1" presStyleIdx="2" presStyleCnt="3">
        <dgm:presLayoutVars>
          <dgm:bulletEnabled val="1"/>
        </dgm:presLayoutVars>
      </dgm:prSet>
      <dgm:spPr/>
    </dgm:pt>
  </dgm:ptLst>
  <dgm:cxnLst>
    <dgm:cxn modelId="{7758C800-E5AB-4E58-B4A6-C7BC330F9E7F}" type="presOf" srcId="{8BB8CEEB-7E22-47A5-A292-C1EF2621B5CE}" destId="{D0FE7C99-15AB-42C7-AFCE-160473B152F2}" srcOrd="0" destOrd="0" presId="urn:microsoft.com/office/officeart/2005/8/layout/list1"/>
    <dgm:cxn modelId="{58120013-53CA-4EEE-856F-1151084E7028}" srcId="{F5695C06-00CB-4041-9187-873F73CCD31D}" destId="{773F0585-638A-4BF0-BD8E-188924C68E46}" srcOrd="0" destOrd="0" parTransId="{665871D1-5D3A-4360-A902-BEEBBAF75976}" sibTransId="{C6713CB7-026A-4550-9094-2AE4B4F8DD7B}"/>
    <dgm:cxn modelId="{055F4515-3B42-4987-9829-D49E5B636F91}" srcId="{0C9B99E8-D6B1-4990-8005-173ED0D4CA6E}" destId="{8BB8CEEB-7E22-47A5-A292-C1EF2621B5CE}" srcOrd="0" destOrd="0" parTransId="{369D976C-3D22-46FF-AC4B-375250DC5544}" sibTransId="{FFCE018F-AD50-4587-8AC2-2B37E303AE2A}"/>
    <dgm:cxn modelId="{5338C818-820F-4E7B-B693-3F41331287E6}" type="presOf" srcId="{0C9B99E8-D6B1-4990-8005-173ED0D4CA6E}" destId="{BF25331C-37EC-4756-9979-60248C879178}" srcOrd="0" destOrd="0" presId="urn:microsoft.com/office/officeart/2005/8/layout/list1"/>
    <dgm:cxn modelId="{9D62D84D-BBA3-4104-B8E4-C5FD15B5E570}" type="presOf" srcId="{26721651-D2FC-49BC-B8E2-892A59FA1A2D}" destId="{F4E98513-A0C7-4D7A-A21E-183D74142F1F}" srcOrd="0" destOrd="0" presId="urn:microsoft.com/office/officeart/2005/8/layout/list1"/>
    <dgm:cxn modelId="{3492A555-37F2-4190-9BB6-5552C2D29C66}" type="presOf" srcId="{F5695C06-00CB-4041-9187-873F73CCD31D}" destId="{F88957CB-6766-47D0-8CBB-98EF131B3113}" srcOrd="0" destOrd="0" presId="urn:microsoft.com/office/officeart/2005/8/layout/list1"/>
    <dgm:cxn modelId="{CA340F80-5534-47AA-99FE-786F823D6050}" srcId="{69C82D28-4C75-4CA6-967D-FFA9C5222215}" destId="{26721651-D2FC-49BC-B8E2-892A59FA1A2D}" srcOrd="0" destOrd="0" parTransId="{099EACEE-C043-4BD5-8781-73B451002375}" sibTransId="{3FC72E99-9F88-4830-8922-851A960A3597}"/>
    <dgm:cxn modelId="{48B6E284-BD4D-4AD3-BE29-DD49EBEE78C3}" type="presOf" srcId="{69C82D28-4C75-4CA6-967D-FFA9C5222215}" destId="{2E96B143-5897-4F37-9F46-529F7A4E8A85}" srcOrd="0" destOrd="0" presId="urn:microsoft.com/office/officeart/2005/8/layout/list1"/>
    <dgm:cxn modelId="{620F5A99-E087-4A66-A985-C5269E8746E8}" srcId="{0C9B99E8-D6B1-4990-8005-173ED0D4CA6E}" destId="{69C82D28-4C75-4CA6-967D-FFA9C5222215}" srcOrd="2" destOrd="0" parTransId="{8159AD63-3C6B-4D04-B6EC-52BE6EE94826}" sibTransId="{0DE7C1A3-FADF-4417-8B5B-6CB346166807}"/>
    <dgm:cxn modelId="{BC95E5BF-2083-424D-A113-5AEBD89D61B1}" type="presOf" srcId="{F5695C06-00CB-4041-9187-873F73CCD31D}" destId="{116C54D9-5381-4A9C-A1A8-4D56C4E95BB7}" srcOrd="1" destOrd="0" presId="urn:microsoft.com/office/officeart/2005/8/layout/list1"/>
    <dgm:cxn modelId="{07C481CF-5667-4228-8098-6FC8DCAD4A0C}" type="presOf" srcId="{773F0585-638A-4BF0-BD8E-188924C68E46}" destId="{A79B72E9-DB9E-4C7E-9110-1E77EB8BF3B9}" srcOrd="0" destOrd="0" presId="urn:microsoft.com/office/officeart/2005/8/layout/list1"/>
    <dgm:cxn modelId="{7F3DDBD6-5CD9-4607-B541-231DD54AD604}" srcId="{0C9B99E8-D6B1-4990-8005-173ED0D4CA6E}" destId="{F5695C06-00CB-4041-9187-873F73CCD31D}" srcOrd="1" destOrd="0" parTransId="{E86D2311-8822-43D6-A552-64B4D3E4211C}" sibTransId="{A42E5912-A75A-4F60-898A-BD3F0725723F}"/>
    <dgm:cxn modelId="{79D29AEB-2562-4FC3-A323-59FD9EFCFB54}" type="presOf" srcId="{8BB8CEEB-7E22-47A5-A292-C1EF2621B5CE}" destId="{A286FB55-6BDC-4283-99AF-38D2C359D8D1}" srcOrd="1" destOrd="0" presId="urn:microsoft.com/office/officeart/2005/8/layout/list1"/>
    <dgm:cxn modelId="{93F3A2EF-423C-4EB4-B92B-802827729DEA}" type="presOf" srcId="{5DC5B60F-B625-4B8D-B860-608413D0F452}" destId="{FAA27FE3-3A79-4AFC-9618-491351F258CD}" srcOrd="0" destOrd="0" presId="urn:microsoft.com/office/officeart/2005/8/layout/list1"/>
    <dgm:cxn modelId="{6F4F3BF8-D590-4E41-91A8-33D6466353D0}" type="presOf" srcId="{69C82D28-4C75-4CA6-967D-FFA9C5222215}" destId="{435866DF-FCA5-40B3-BE93-4B10A502D747}" srcOrd="1" destOrd="0" presId="urn:microsoft.com/office/officeart/2005/8/layout/list1"/>
    <dgm:cxn modelId="{F56D16F9-CF03-4F32-BAA0-E2C021D5B30E}" srcId="{8BB8CEEB-7E22-47A5-A292-C1EF2621B5CE}" destId="{5DC5B60F-B625-4B8D-B860-608413D0F452}" srcOrd="0" destOrd="0" parTransId="{B46529AC-5191-49B0-BAE0-080960940411}" sibTransId="{B03C98F7-75A9-4640-9470-AFF399DAAE03}"/>
    <dgm:cxn modelId="{B8EC2AA5-B5B5-42F2-B5C2-A266F4F1C6E5}" type="presParOf" srcId="{BF25331C-37EC-4756-9979-60248C879178}" destId="{96281687-E1E5-4A58-AB8B-46C35845667A}" srcOrd="0" destOrd="0" presId="urn:microsoft.com/office/officeart/2005/8/layout/list1"/>
    <dgm:cxn modelId="{3B76B752-8035-4EC4-9A37-372126B9947F}" type="presParOf" srcId="{96281687-E1E5-4A58-AB8B-46C35845667A}" destId="{D0FE7C99-15AB-42C7-AFCE-160473B152F2}" srcOrd="0" destOrd="0" presId="urn:microsoft.com/office/officeart/2005/8/layout/list1"/>
    <dgm:cxn modelId="{CE351576-217C-4B7C-8D64-751DB61DB75D}" type="presParOf" srcId="{96281687-E1E5-4A58-AB8B-46C35845667A}" destId="{A286FB55-6BDC-4283-99AF-38D2C359D8D1}" srcOrd="1" destOrd="0" presId="urn:microsoft.com/office/officeart/2005/8/layout/list1"/>
    <dgm:cxn modelId="{BF1494C6-30C1-45C1-9495-DC3C150F4DA3}" type="presParOf" srcId="{BF25331C-37EC-4756-9979-60248C879178}" destId="{C0E39E02-F9D9-43C9-BF45-08E380816D17}" srcOrd="1" destOrd="0" presId="urn:microsoft.com/office/officeart/2005/8/layout/list1"/>
    <dgm:cxn modelId="{31062E7A-0451-40BA-80C7-745BC9EB939F}" type="presParOf" srcId="{BF25331C-37EC-4756-9979-60248C879178}" destId="{FAA27FE3-3A79-4AFC-9618-491351F258CD}" srcOrd="2" destOrd="0" presId="urn:microsoft.com/office/officeart/2005/8/layout/list1"/>
    <dgm:cxn modelId="{24CBC685-A783-40AE-960B-A21A0553DEFE}" type="presParOf" srcId="{BF25331C-37EC-4756-9979-60248C879178}" destId="{136125DF-6B19-4DB8-B77F-4A9D5821725D}" srcOrd="3" destOrd="0" presId="urn:microsoft.com/office/officeart/2005/8/layout/list1"/>
    <dgm:cxn modelId="{3D94CB8A-2134-4787-BE5D-FF784F29FE8E}" type="presParOf" srcId="{BF25331C-37EC-4756-9979-60248C879178}" destId="{852D1529-1C92-4896-B6E8-6B714FBE5129}" srcOrd="4" destOrd="0" presId="urn:microsoft.com/office/officeart/2005/8/layout/list1"/>
    <dgm:cxn modelId="{86A5F98A-EA92-4C34-A044-6E789975D6C1}" type="presParOf" srcId="{852D1529-1C92-4896-B6E8-6B714FBE5129}" destId="{F88957CB-6766-47D0-8CBB-98EF131B3113}" srcOrd="0" destOrd="0" presId="urn:microsoft.com/office/officeart/2005/8/layout/list1"/>
    <dgm:cxn modelId="{38E13333-3169-47BD-A124-7484D664D221}" type="presParOf" srcId="{852D1529-1C92-4896-B6E8-6B714FBE5129}" destId="{116C54D9-5381-4A9C-A1A8-4D56C4E95BB7}" srcOrd="1" destOrd="0" presId="urn:microsoft.com/office/officeart/2005/8/layout/list1"/>
    <dgm:cxn modelId="{2EED226D-C79A-494D-A0C7-FFAFA98FFDB7}" type="presParOf" srcId="{BF25331C-37EC-4756-9979-60248C879178}" destId="{8A35C59D-2B9B-4D93-87D4-7FAAE661F3BB}" srcOrd="5" destOrd="0" presId="urn:microsoft.com/office/officeart/2005/8/layout/list1"/>
    <dgm:cxn modelId="{48D57460-A7F9-436C-A9F8-ECBFC2CAEE71}" type="presParOf" srcId="{BF25331C-37EC-4756-9979-60248C879178}" destId="{A79B72E9-DB9E-4C7E-9110-1E77EB8BF3B9}" srcOrd="6" destOrd="0" presId="urn:microsoft.com/office/officeart/2005/8/layout/list1"/>
    <dgm:cxn modelId="{F9B48F94-C196-4D6E-9F5D-BF3F025F8688}" type="presParOf" srcId="{BF25331C-37EC-4756-9979-60248C879178}" destId="{06CC359E-A9A2-4AF2-B628-453DCC54FE6A}" srcOrd="7" destOrd="0" presId="urn:microsoft.com/office/officeart/2005/8/layout/list1"/>
    <dgm:cxn modelId="{E0324A61-F026-4D53-83E0-D028BED65CE3}" type="presParOf" srcId="{BF25331C-37EC-4756-9979-60248C879178}" destId="{64B2F6D9-F032-4279-8BCF-F54C2E57AAFA}" srcOrd="8" destOrd="0" presId="urn:microsoft.com/office/officeart/2005/8/layout/list1"/>
    <dgm:cxn modelId="{526E5315-B98E-4A56-9D53-415A97E429B2}" type="presParOf" srcId="{64B2F6D9-F032-4279-8BCF-F54C2E57AAFA}" destId="{2E96B143-5897-4F37-9F46-529F7A4E8A85}" srcOrd="0" destOrd="0" presId="urn:microsoft.com/office/officeart/2005/8/layout/list1"/>
    <dgm:cxn modelId="{3C3895E5-0CA9-44F6-AD78-A896DFF48E86}" type="presParOf" srcId="{64B2F6D9-F032-4279-8BCF-F54C2E57AAFA}" destId="{435866DF-FCA5-40B3-BE93-4B10A502D747}" srcOrd="1" destOrd="0" presId="urn:microsoft.com/office/officeart/2005/8/layout/list1"/>
    <dgm:cxn modelId="{81FC82AF-BAF9-4592-8F21-4426C1325A9B}" type="presParOf" srcId="{BF25331C-37EC-4756-9979-60248C879178}" destId="{4517187B-9937-4EE8-B65C-E84F193F4A82}" srcOrd="9" destOrd="0" presId="urn:microsoft.com/office/officeart/2005/8/layout/list1"/>
    <dgm:cxn modelId="{7D1C7C8C-409E-42E8-BC51-7DFD1160592B}" type="presParOf" srcId="{BF25331C-37EC-4756-9979-60248C879178}" destId="{F4E98513-A0C7-4D7A-A21E-183D74142F1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9B99E8-D6B1-4990-8005-173ED0D4CA6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BB8CEEB-7E22-47A5-A292-C1EF2621B5CE}">
      <dgm:prSet phldrT="[文本]" custT="1"/>
      <dgm:spPr/>
      <dgm:t>
        <a:bodyPr/>
        <a:lstStyle/>
        <a:p>
          <a:r>
            <a:rPr lang="zh-CN" altLang="en-US" sz="1600" b="1" dirty="0"/>
            <a:t>输入处理</a:t>
          </a:r>
          <a:endParaRPr lang="zh-CN" altLang="en-US" sz="1600" dirty="0"/>
        </a:p>
      </dgm:t>
    </dgm:pt>
    <dgm:pt modelId="{369D976C-3D22-46FF-AC4B-375250DC5544}" type="parTrans" cxnId="{055F4515-3B42-4987-9829-D49E5B636F91}">
      <dgm:prSet/>
      <dgm:spPr/>
      <dgm:t>
        <a:bodyPr/>
        <a:lstStyle/>
        <a:p>
          <a:endParaRPr lang="zh-CN" altLang="en-US" sz="1400"/>
        </a:p>
      </dgm:t>
    </dgm:pt>
    <dgm:pt modelId="{FFCE018F-AD50-4587-8AC2-2B37E303AE2A}" type="sibTrans" cxnId="{055F4515-3B42-4987-9829-D49E5B636F91}">
      <dgm:prSet/>
      <dgm:spPr/>
      <dgm:t>
        <a:bodyPr/>
        <a:lstStyle/>
        <a:p>
          <a:endParaRPr lang="zh-CN" altLang="en-US" sz="1400"/>
        </a:p>
      </dgm:t>
    </dgm:pt>
    <dgm:pt modelId="{F5695C06-00CB-4041-9187-873F73CCD31D}">
      <dgm:prSet phldrT="[文本]" custT="1"/>
      <dgm:spPr/>
      <dgm:t>
        <a:bodyPr/>
        <a:lstStyle/>
        <a:p>
          <a:r>
            <a:rPr lang="zh-CN" altLang="en-US" sz="1600" b="1" dirty="0"/>
            <a:t>文本损坏</a:t>
          </a:r>
          <a:endParaRPr lang="zh-CN" altLang="en-US" sz="1600" dirty="0"/>
        </a:p>
      </dgm:t>
    </dgm:pt>
    <dgm:pt modelId="{E86D2311-8822-43D6-A552-64B4D3E4211C}" type="parTrans" cxnId="{7F3DDBD6-5CD9-4607-B541-231DD54AD604}">
      <dgm:prSet/>
      <dgm:spPr/>
      <dgm:t>
        <a:bodyPr/>
        <a:lstStyle/>
        <a:p>
          <a:endParaRPr lang="zh-CN" altLang="en-US" sz="1400"/>
        </a:p>
      </dgm:t>
    </dgm:pt>
    <dgm:pt modelId="{A42E5912-A75A-4F60-898A-BD3F0725723F}" type="sibTrans" cxnId="{7F3DDBD6-5CD9-4607-B541-231DD54AD604}">
      <dgm:prSet/>
      <dgm:spPr/>
      <dgm:t>
        <a:bodyPr/>
        <a:lstStyle/>
        <a:p>
          <a:endParaRPr lang="zh-CN" altLang="en-US" sz="1400"/>
        </a:p>
      </dgm:t>
    </dgm:pt>
    <dgm:pt modelId="{69C82D28-4C75-4CA6-967D-FFA9C5222215}">
      <dgm:prSet phldrT="[文本]" custT="1"/>
      <dgm:spPr/>
      <dgm:t>
        <a:bodyPr/>
        <a:lstStyle/>
        <a:p>
          <a:r>
            <a:rPr lang="zh-CN" altLang="en-US" sz="1600" b="1" dirty="0"/>
            <a:t>文本重排</a:t>
          </a:r>
          <a:endParaRPr lang="zh-CN" altLang="en-US" sz="1600" dirty="0"/>
        </a:p>
      </dgm:t>
    </dgm:pt>
    <dgm:pt modelId="{8159AD63-3C6B-4D04-B6EC-52BE6EE94826}" type="parTrans" cxnId="{620F5A99-E087-4A66-A985-C5269E8746E8}">
      <dgm:prSet/>
      <dgm:spPr/>
      <dgm:t>
        <a:bodyPr/>
        <a:lstStyle/>
        <a:p>
          <a:endParaRPr lang="zh-CN" altLang="en-US" sz="1400"/>
        </a:p>
      </dgm:t>
    </dgm:pt>
    <dgm:pt modelId="{0DE7C1A3-FADF-4417-8B5B-6CB346166807}" type="sibTrans" cxnId="{620F5A99-E087-4A66-A985-C5269E8746E8}">
      <dgm:prSet/>
      <dgm:spPr/>
      <dgm:t>
        <a:bodyPr/>
        <a:lstStyle/>
        <a:p>
          <a:endParaRPr lang="zh-CN" altLang="en-US" sz="1400"/>
        </a:p>
      </dgm:t>
    </dgm:pt>
    <dgm:pt modelId="{5DC5B60F-B625-4B8D-B860-608413D0F452}">
      <dgm:prSet phldrT="[文本]" custT="1"/>
      <dgm:spPr>
        <a:blipFill>
          <a:blip xmlns:r="http://schemas.openxmlformats.org/officeDocument/2006/relationships" r:embed="rId1"/>
          <a:stretch>
            <a:fillRect b="-5882"/>
          </a:stretch>
        </a:blipFill>
      </dgm:spPr>
      <dgm:t>
        <a:bodyPr/>
        <a:lstStyle/>
        <a:p>
          <a:r>
            <a:rPr lang="zh-CN" altLang="en-US">
              <a:noFill/>
            </a:rPr>
            <a:t> </a:t>
          </a:r>
        </a:p>
      </dgm:t>
    </dgm:pt>
    <dgm:pt modelId="{B46529AC-5191-49B0-BAE0-080960940411}" type="parTrans" cxnId="{F56D16F9-CF03-4F32-BAA0-E2C021D5B30E}">
      <dgm:prSet/>
      <dgm:spPr/>
      <dgm:t>
        <a:bodyPr/>
        <a:lstStyle/>
        <a:p>
          <a:endParaRPr lang="zh-CN" altLang="en-US" sz="1400"/>
        </a:p>
      </dgm:t>
    </dgm:pt>
    <dgm:pt modelId="{B03C98F7-75A9-4640-9470-AFF399DAAE03}" type="sibTrans" cxnId="{F56D16F9-CF03-4F32-BAA0-E2C021D5B30E}">
      <dgm:prSet/>
      <dgm:spPr/>
      <dgm:t>
        <a:bodyPr/>
        <a:lstStyle/>
        <a:p>
          <a:endParaRPr lang="zh-CN" altLang="en-US" sz="1400"/>
        </a:p>
      </dgm:t>
    </dgm:pt>
    <dgm:pt modelId="{773F0585-638A-4BF0-BD8E-188924C68E46}">
      <dgm:prSet phldrT="[文本]" custT="1"/>
      <dgm:spPr>
        <a:blipFill>
          <a:blip xmlns:r="http://schemas.openxmlformats.org/officeDocument/2006/relationships" r:embed="rId2"/>
          <a:stretch>
            <a:fillRect b="-1799"/>
          </a:stretch>
        </a:blipFill>
      </dgm:spPr>
      <dgm:t>
        <a:bodyPr/>
        <a:lstStyle/>
        <a:p>
          <a:r>
            <a:rPr lang="zh-CN" altLang="en-US">
              <a:noFill/>
            </a:rPr>
            <a:t> </a:t>
          </a:r>
        </a:p>
      </dgm:t>
    </dgm:pt>
    <dgm:pt modelId="{665871D1-5D3A-4360-A902-BEEBBAF75976}" type="parTrans" cxnId="{58120013-53CA-4EEE-856F-1151084E7028}">
      <dgm:prSet/>
      <dgm:spPr/>
      <dgm:t>
        <a:bodyPr/>
        <a:lstStyle/>
        <a:p>
          <a:endParaRPr lang="zh-CN" altLang="en-US" sz="1400"/>
        </a:p>
      </dgm:t>
    </dgm:pt>
    <dgm:pt modelId="{C6713CB7-026A-4550-9094-2AE4B4F8DD7B}" type="sibTrans" cxnId="{58120013-53CA-4EEE-856F-1151084E7028}">
      <dgm:prSet/>
      <dgm:spPr/>
      <dgm:t>
        <a:bodyPr/>
        <a:lstStyle/>
        <a:p>
          <a:endParaRPr lang="zh-CN" altLang="en-US" sz="1400"/>
        </a:p>
      </dgm:t>
    </dgm:pt>
    <dgm:pt modelId="{26721651-D2FC-49BC-B8E2-892A59FA1A2D}">
      <dgm:prSet phldrT="[文本]" custT="1"/>
      <dgm:spPr/>
      <dgm:t>
        <a:bodyPr/>
        <a:lstStyle/>
        <a:p>
          <a:r>
            <a:rPr lang="en-US" altLang="zh-CN" sz="1400" dirty="0" err="1">
              <a:effectLst/>
              <a:latin typeface="Times New Roman" panose="02020603050405020304" pitchFamily="18" charset="0"/>
              <a:ea typeface="微软雅黑" panose="020B0503020204020204" pitchFamily="34" charset="-122"/>
              <a:cs typeface="Times New Roman" panose="02020603050405020304" pitchFamily="18" charset="0"/>
            </a:rPr>
            <a:t>为了捕捉不同跨度之间的相互依赖关系，GLM</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err="1">
              <a:effectLst/>
              <a:latin typeface="Times New Roman" panose="02020603050405020304" pitchFamily="18" charset="0"/>
              <a:ea typeface="微软雅黑" panose="020B0503020204020204" pitchFamily="34" charset="-122"/>
              <a:cs typeface="Times New Roman" panose="02020603050405020304" pitchFamily="18" charset="0"/>
            </a:rPr>
            <a:t>通过排列组合的方式对输入文本片段（B部分）进行重排，并将A部分和B部分组合成序列输入模型中，用于预测文本片段中缺失的标记序列</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dirty="0"/>
        </a:p>
      </dgm:t>
    </dgm:pt>
    <dgm:pt modelId="{099EACEE-C043-4BD5-8781-73B451002375}" type="parTrans" cxnId="{CA340F80-5534-47AA-99FE-786F823D6050}">
      <dgm:prSet/>
      <dgm:spPr/>
      <dgm:t>
        <a:bodyPr/>
        <a:lstStyle/>
        <a:p>
          <a:endParaRPr lang="zh-CN" altLang="en-US" sz="1400"/>
        </a:p>
      </dgm:t>
    </dgm:pt>
    <dgm:pt modelId="{3FC72E99-9F88-4830-8922-851A960A3597}" type="sibTrans" cxnId="{CA340F80-5534-47AA-99FE-786F823D6050}">
      <dgm:prSet/>
      <dgm:spPr/>
      <dgm:t>
        <a:bodyPr/>
        <a:lstStyle/>
        <a:p>
          <a:endParaRPr lang="zh-CN" altLang="en-US" sz="1400"/>
        </a:p>
      </dgm:t>
    </dgm:pt>
    <dgm:pt modelId="{BF25331C-37EC-4756-9979-60248C879178}" type="pres">
      <dgm:prSet presAssocID="{0C9B99E8-D6B1-4990-8005-173ED0D4CA6E}" presName="linear" presStyleCnt="0">
        <dgm:presLayoutVars>
          <dgm:dir/>
          <dgm:animLvl val="lvl"/>
          <dgm:resizeHandles val="exact"/>
        </dgm:presLayoutVars>
      </dgm:prSet>
      <dgm:spPr/>
    </dgm:pt>
    <dgm:pt modelId="{96281687-E1E5-4A58-AB8B-46C35845667A}" type="pres">
      <dgm:prSet presAssocID="{8BB8CEEB-7E22-47A5-A292-C1EF2621B5CE}" presName="parentLin" presStyleCnt="0"/>
      <dgm:spPr/>
    </dgm:pt>
    <dgm:pt modelId="{D0FE7C99-15AB-42C7-AFCE-160473B152F2}" type="pres">
      <dgm:prSet presAssocID="{8BB8CEEB-7E22-47A5-A292-C1EF2621B5CE}" presName="parentLeftMargin" presStyleLbl="node1" presStyleIdx="0" presStyleCnt="3"/>
      <dgm:spPr/>
    </dgm:pt>
    <dgm:pt modelId="{A286FB55-6BDC-4283-99AF-38D2C359D8D1}" type="pres">
      <dgm:prSet presAssocID="{8BB8CEEB-7E22-47A5-A292-C1EF2621B5CE}" presName="parentText" presStyleLbl="node1" presStyleIdx="0" presStyleCnt="3">
        <dgm:presLayoutVars>
          <dgm:chMax val="0"/>
          <dgm:bulletEnabled val="1"/>
        </dgm:presLayoutVars>
      </dgm:prSet>
      <dgm:spPr/>
    </dgm:pt>
    <dgm:pt modelId="{C0E39E02-F9D9-43C9-BF45-08E380816D17}" type="pres">
      <dgm:prSet presAssocID="{8BB8CEEB-7E22-47A5-A292-C1EF2621B5CE}" presName="negativeSpace" presStyleCnt="0"/>
      <dgm:spPr/>
    </dgm:pt>
    <dgm:pt modelId="{FAA27FE3-3A79-4AFC-9618-491351F258CD}" type="pres">
      <dgm:prSet presAssocID="{8BB8CEEB-7E22-47A5-A292-C1EF2621B5CE}" presName="childText" presStyleLbl="conFgAcc1" presStyleIdx="0" presStyleCnt="3">
        <dgm:presLayoutVars>
          <dgm:bulletEnabled val="1"/>
        </dgm:presLayoutVars>
      </dgm:prSet>
      <dgm:spPr/>
    </dgm:pt>
    <dgm:pt modelId="{136125DF-6B19-4DB8-B77F-4A9D5821725D}" type="pres">
      <dgm:prSet presAssocID="{FFCE018F-AD50-4587-8AC2-2B37E303AE2A}" presName="spaceBetweenRectangles" presStyleCnt="0"/>
      <dgm:spPr/>
    </dgm:pt>
    <dgm:pt modelId="{852D1529-1C92-4896-B6E8-6B714FBE5129}" type="pres">
      <dgm:prSet presAssocID="{F5695C06-00CB-4041-9187-873F73CCD31D}" presName="parentLin" presStyleCnt="0"/>
      <dgm:spPr/>
    </dgm:pt>
    <dgm:pt modelId="{F88957CB-6766-47D0-8CBB-98EF131B3113}" type="pres">
      <dgm:prSet presAssocID="{F5695C06-00CB-4041-9187-873F73CCD31D}" presName="parentLeftMargin" presStyleLbl="node1" presStyleIdx="0" presStyleCnt="3"/>
      <dgm:spPr/>
    </dgm:pt>
    <dgm:pt modelId="{116C54D9-5381-4A9C-A1A8-4D56C4E95BB7}" type="pres">
      <dgm:prSet presAssocID="{F5695C06-00CB-4041-9187-873F73CCD31D}" presName="parentText" presStyleLbl="node1" presStyleIdx="1" presStyleCnt="3">
        <dgm:presLayoutVars>
          <dgm:chMax val="0"/>
          <dgm:bulletEnabled val="1"/>
        </dgm:presLayoutVars>
      </dgm:prSet>
      <dgm:spPr/>
    </dgm:pt>
    <dgm:pt modelId="{8A35C59D-2B9B-4D93-87D4-7FAAE661F3BB}" type="pres">
      <dgm:prSet presAssocID="{F5695C06-00CB-4041-9187-873F73CCD31D}" presName="negativeSpace" presStyleCnt="0"/>
      <dgm:spPr/>
    </dgm:pt>
    <dgm:pt modelId="{A79B72E9-DB9E-4C7E-9110-1E77EB8BF3B9}" type="pres">
      <dgm:prSet presAssocID="{F5695C06-00CB-4041-9187-873F73CCD31D}" presName="childText" presStyleLbl="conFgAcc1" presStyleIdx="1" presStyleCnt="3">
        <dgm:presLayoutVars>
          <dgm:bulletEnabled val="1"/>
        </dgm:presLayoutVars>
      </dgm:prSet>
      <dgm:spPr/>
    </dgm:pt>
    <dgm:pt modelId="{06CC359E-A9A2-4AF2-B628-453DCC54FE6A}" type="pres">
      <dgm:prSet presAssocID="{A42E5912-A75A-4F60-898A-BD3F0725723F}" presName="spaceBetweenRectangles" presStyleCnt="0"/>
      <dgm:spPr/>
    </dgm:pt>
    <dgm:pt modelId="{64B2F6D9-F032-4279-8BCF-F54C2E57AAFA}" type="pres">
      <dgm:prSet presAssocID="{69C82D28-4C75-4CA6-967D-FFA9C5222215}" presName="parentLin" presStyleCnt="0"/>
      <dgm:spPr/>
    </dgm:pt>
    <dgm:pt modelId="{2E96B143-5897-4F37-9F46-529F7A4E8A85}" type="pres">
      <dgm:prSet presAssocID="{69C82D28-4C75-4CA6-967D-FFA9C5222215}" presName="parentLeftMargin" presStyleLbl="node1" presStyleIdx="1" presStyleCnt="3"/>
      <dgm:spPr/>
    </dgm:pt>
    <dgm:pt modelId="{435866DF-FCA5-40B3-BE93-4B10A502D747}" type="pres">
      <dgm:prSet presAssocID="{69C82D28-4C75-4CA6-967D-FFA9C5222215}" presName="parentText" presStyleLbl="node1" presStyleIdx="2" presStyleCnt="3">
        <dgm:presLayoutVars>
          <dgm:chMax val="0"/>
          <dgm:bulletEnabled val="1"/>
        </dgm:presLayoutVars>
      </dgm:prSet>
      <dgm:spPr/>
    </dgm:pt>
    <dgm:pt modelId="{4517187B-9937-4EE8-B65C-E84F193F4A82}" type="pres">
      <dgm:prSet presAssocID="{69C82D28-4C75-4CA6-967D-FFA9C5222215}" presName="negativeSpace" presStyleCnt="0"/>
      <dgm:spPr/>
    </dgm:pt>
    <dgm:pt modelId="{F4E98513-A0C7-4D7A-A21E-183D74142F1F}" type="pres">
      <dgm:prSet presAssocID="{69C82D28-4C75-4CA6-967D-FFA9C5222215}" presName="childText" presStyleLbl="conFgAcc1" presStyleIdx="2" presStyleCnt="3">
        <dgm:presLayoutVars>
          <dgm:bulletEnabled val="1"/>
        </dgm:presLayoutVars>
      </dgm:prSet>
      <dgm:spPr/>
    </dgm:pt>
  </dgm:ptLst>
  <dgm:cxnLst>
    <dgm:cxn modelId="{7758C800-E5AB-4E58-B4A6-C7BC330F9E7F}" type="presOf" srcId="{8BB8CEEB-7E22-47A5-A292-C1EF2621B5CE}" destId="{D0FE7C99-15AB-42C7-AFCE-160473B152F2}" srcOrd="0" destOrd="0" presId="urn:microsoft.com/office/officeart/2005/8/layout/list1"/>
    <dgm:cxn modelId="{58120013-53CA-4EEE-856F-1151084E7028}" srcId="{F5695C06-00CB-4041-9187-873F73CCD31D}" destId="{773F0585-638A-4BF0-BD8E-188924C68E46}" srcOrd="0" destOrd="0" parTransId="{665871D1-5D3A-4360-A902-BEEBBAF75976}" sibTransId="{C6713CB7-026A-4550-9094-2AE4B4F8DD7B}"/>
    <dgm:cxn modelId="{055F4515-3B42-4987-9829-D49E5B636F91}" srcId="{0C9B99E8-D6B1-4990-8005-173ED0D4CA6E}" destId="{8BB8CEEB-7E22-47A5-A292-C1EF2621B5CE}" srcOrd="0" destOrd="0" parTransId="{369D976C-3D22-46FF-AC4B-375250DC5544}" sibTransId="{FFCE018F-AD50-4587-8AC2-2B37E303AE2A}"/>
    <dgm:cxn modelId="{5338C818-820F-4E7B-B693-3F41331287E6}" type="presOf" srcId="{0C9B99E8-D6B1-4990-8005-173ED0D4CA6E}" destId="{BF25331C-37EC-4756-9979-60248C879178}" srcOrd="0" destOrd="0" presId="urn:microsoft.com/office/officeart/2005/8/layout/list1"/>
    <dgm:cxn modelId="{9D62D84D-BBA3-4104-B8E4-C5FD15B5E570}" type="presOf" srcId="{26721651-D2FC-49BC-B8E2-892A59FA1A2D}" destId="{F4E98513-A0C7-4D7A-A21E-183D74142F1F}" srcOrd="0" destOrd="0" presId="urn:microsoft.com/office/officeart/2005/8/layout/list1"/>
    <dgm:cxn modelId="{3492A555-37F2-4190-9BB6-5552C2D29C66}" type="presOf" srcId="{F5695C06-00CB-4041-9187-873F73CCD31D}" destId="{F88957CB-6766-47D0-8CBB-98EF131B3113}" srcOrd="0" destOrd="0" presId="urn:microsoft.com/office/officeart/2005/8/layout/list1"/>
    <dgm:cxn modelId="{CA340F80-5534-47AA-99FE-786F823D6050}" srcId="{69C82D28-4C75-4CA6-967D-FFA9C5222215}" destId="{26721651-D2FC-49BC-B8E2-892A59FA1A2D}" srcOrd="0" destOrd="0" parTransId="{099EACEE-C043-4BD5-8781-73B451002375}" sibTransId="{3FC72E99-9F88-4830-8922-851A960A3597}"/>
    <dgm:cxn modelId="{48B6E284-BD4D-4AD3-BE29-DD49EBEE78C3}" type="presOf" srcId="{69C82D28-4C75-4CA6-967D-FFA9C5222215}" destId="{2E96B143-5897-4F37-9F46-529F7A4E8A85}" srcOrd="0" destOrd="0" presId="urn:microsoft.com/office/officeart/2005/8/layout/list1"/>
    <dgm:cxn modelId="{620F5A99-E087-4A66-A985-C5269E8746E8}" srcId="{0C9B99E8-D6B1-4990-8005-173ED0D4CA6E}" destId="{69C82D28-4C75-4CA6-967D-FFA9C5222215}" srcOrd="2" destOrd="0" parTransId="{8159AD63-3C6B-4D04-B6EC-52BE6EE94826}" sibTransId="{0DE7C1A3-FADF-4417-8B5B-6CB346166807}"/>
    <dgm:cxn modelId="{BC95E5BF-2083-424D-A113-5AEBD89D61B1}" type="presOf" srcId="{F5695C06-00CB-4041-9187-873F73CCD31D}" destId="{116C54D9-5381-4A9C-A1A8-4D56C4E95BB7}" srcOrd="1" destOrd="0" presId="urn:microsoft.com/office/officeart/2005/8/layout/list1"/>
    <dgm:cxn modelId="{07C481CF-5667-4228-8098-6FC8DCAD4A0C}" type="presOf" srcId="{773F0585-638A-4BF0-BD8E-188924C68E46}" destId="{A79B72E9-DB9E-4C7E-9110-1E77EB8BF3B9}" srcOrd="0" destOrd="0" presId="urn:microsoft.com/office/officeart/2005/8/layout/list1"/>
    <dgm:cxn modelId="{7F3DDBD6-5CD9-4607-B541-231DD54AD604}" srcId="{0C9B99E8-D6B1-4990-8005-173ED0D4CA6E}" destId="{F5695C06-00CB-4041-9187-873F73CCD31D}" srcOrd="1" destOrd="0" parTransId="{E86D2311-8822-43D6-A552-64B4D3E4211C}" sibTransId="{A42E5912-A75A-4F60-898A-BD3F0725723F}"/>
    <dgm:cxn modelId="{79D29AEB-2562-4FC3-A323-59FD9EFCFB54}" type="presOf" srcId="{8BB8CEEB-7E22-47A5-A292-C1EF2621B5CE}" destId="{A286FB55-6BDC-4283-99AF-38D2C359D8D1}" srcOrd="1" destOrd="0" presId="urn:microsoft.com/office/officeart/2005/8/layout/list1"/>
    <dgm:cxn modelId="{93F3A2EF-423C-4EB4-B92B-802827729DEA}" type="presOf" srcId="{5DC5B60F-B625-4B8D-B860-608413D0F452}" destId="{FAA27FE3-3A79-4AFC-9618-491351F258CD}" srcOrd="0" destOrd="0" presId="urn:microsoft.com/office/officeart/2005/8/layout/list1"/>
    <dgm:cxn modelId="{6F4F3BF8-D590-4E41-91A8-33D6466353D0}" type="presOf" srcId="{69C82D28-4C75-4CA6-967D-FFA9C5222215}" destId="{435866DF-FCA5-40B3-BE93-4B10A502D747}" srcOrd="1" destOrd="0" presId="urn:microsoft.com/office/officeart/2005/8/layout/list1"/>
    <dgm:cxn modelId="{F56D16F9-CF03-4F32-BAA0-E2C021D5B30E}" srcId="{8BB8CEEB-7E22-47A5-A292-C1EF2621B5CE}" destId="{5DC5B60F-B625-4B8D-B860-608413D0F452}" srcOrd="0" destOrd="0" parTransId="{B46529AC-5191-49B0-BAE0-080960940411}" sibTransId="{B03C98F7-75A9-4640-9470-AFF399DAAE03}"/>
    <dgm:cxn modelId="{B8EC2AA5-B5B5-42F2-B5C2-A266F4F1C6E5}" type="presParOf" srcId="{BF25331C-37EC-4756-9979-60248C879178}" destId="{96281687-E1E5-4A58-AB8B-46C35845667A}" srcOrd="0" destOrd="0" presId="urn:microsoft.com/office/officeart/2005/8/layout/list1"/>
    <dgm:cxn modelId="{3B76B752-8035-4EC4-9A37-372126B9947F}" type="presParOf" srcId="{96281687-E1E5-4A58-AB8B-46C35845667A}" destId="{D0FE7C99-15AB-42C7-AFCE-160473B152F2}" srcOrd="0" destOrd="0" presId="urn:microsoft.com/office/officeart/2005/8/layout/list1"/>
    <dgm:cxn modelId="{CE351576-217C-4B7C-8D64-751DB61DB75D}" type="presParOf" srcId="{96281687-E1E5-4A58-AB8B-46C35845667A}" destId="{A286FB55-6BDC-4283-99AF-38D2C359D8D1}" srcOrd="1" destOrd="0" presId="urn:microsoft.com/office/officeart/2005/8/layout/list1"/>
    <dgm:cxn modelId="{BF1494C6-30C1-45C1-9495-DC3C150F4DA3}" type="presParOf" srcId="{BF25331C-37EC-4756-9979-60248C879178}" destId="{C0E39E02-F9D9-43C9-BF45-08E380816D17}" srcOrd="1" destOrd="0" presId="urn:microsoft.com/office/officeart/2005/8/layout/list1"/>
    <dgm:cxn modelId="{31062E7A-0451-40BA-80C7-745BC9EB939F}" type="presParOf" srcId="{BF25331C-37EC-4756-9979-60248C879178}" destId="{FAA27FE3-3A79-4AFC-9618-491351F258CD}" srcOrd="2" destOrd="0" presId="urn:microsoft.com/office/officeart/2005/8/layout/list1"/>
    <dgm:cxn modelId="{24CBC685-A783-40AE-960B-A21A0553DEFE}" type="presParOf" srcId="{BF25331C-37EC-4756-9979-60248C879178}" destId="{136125DF-6B19-4DB8-B77F-4A9D5821725D}" srcOrd="3" destOrd="0" presId="urn:microsoft.com/office/officeart/2005/8/layout/list1"/>
    <dgm:cxn modelId="{3D94CB8A-2134-4787-BE5D-FF784F29FE8E}" type="presParOf" srcId="{BF25331C-37EC-4756-9979-60248C879178}" destId="{852D1529-1C92-4896-B6E8-6B714FBE5129}" srcOrd="4" destOrd="0" presId="urn:microsoft.com/office/officeart/2005/8/layout/list1"/>
    <dgm:cxn modelId="{86A5F98A-EA92-4C34-A044-6E789975D6C1}" type="presParOf" srcId="{852D1529-1C92-4896-B6E8-6B714FBE5129}" destId="{F88957CB-6766-47D0-8CBB-98EF131B3113}" srcOrd="0" destOrd="0" presId="urn:microsoft.com/office/officeart/2005/8/layout/list1"/>
    <dgm:cxn modelId="{38E13333-3169-47BD-A124-7484D664D221}" type="presParOf" srcId="{852D1529-1C92-4896-B6E8-6B714FBE5129}" destId="{116C54D9-5381-4A9C-A1A8-4D56C4E95BB7}" srcOrd="1" destOrd="0" presId="urn:microsoft.com/office/officeart/2005/8/layout/list1"/>
    <dgm:cxn modelId="{2EED226D-C79A-494D-A0C7-FFAFA98FFDB7}" type="presParOf" srcId="{BF25331C-37EC-4756-9979-60248C879178}" destId="{8A35C59D-2B9B-4D93-87D4-7FAAE661F3BB}" srcOrd="5" destOrd="0" presId="urn:microsoft.com/office/officeart/2005/8/layout/list1"/>
    <dgm:cxn modelId="{48D57460-A7F9-436C-A9F8-ECBFC2CAEE71}" type="presParOf" srcId="{BF25331C-37EC-4756-9979-60248C879178}" destId="{A79B72E9-DB9E-4C7E-9110-1E77EB8BF3B9}" srcOrd="6" destOrd="0" presId="urn:microsoft.com/office/officeart/2005/8/layout/list1"/>
    <dgm:cxn modelId="{F9B48F94-C196-4D6E-9F5D-BF3F025F8688}" type="presParOf" srcId="{BF25331C-37EC-4756-9979-60248C879178}" destId="{06CC359E-A9A2-4AF2-B628-453DCC54FE6A}" srcOrd="7" destOrd="0" presId="urn:microsoft.com/office/officeart/2005/8/layout/list1"/>
    <dgm:cxn modelId="{E0324A61-F026-4D53-83E0-D028BED65CE3}" type="presParOf" srcId="{BF25331C-37EC-4756-9979-60248C879178}" destId="{64B2F6D9-F032-4279-8BCF-F54C2E57AAFA}" srcOrd="8" destOrd="0" presId="urn:microsoft.com/office/officeart/2005/8/layout/list1"/>
    <dgm:cxn modelId="{526E5315-B98E-4A56-9D53-415A97E429B2}" type="presParOf" srcId="{64B2F6D9-F032-4279-8BCF-F54C2E57AAFA}" destId="{2E96B143-5897-4F37-9F46-529F7A4E8A85}" srcOrd="0" destOrd="0" presId="urn:microsoft.com/office/officeart/2005/8/layout/list1"/>
    <dgm:cxn modelId="{3C3895E5-0CA9-44F6-AD78-A896DFF48E86}" type="presParOf" srcId="{64B2F6D9-F032-4279-8BCF-F54C2E57AAFA}" destId="{435866DF-FCA5-40B3-BE93-4B10A502D747}" srcOrd="1" destOrd="0" presId="urn:microsoft.com/office/officeart/2005/8/layout/list1"/>
    <dgm:cxn modelId="{81FC82AF-BAF9-4592-8F21-4426C1325A9B}" type="presParOf" srcId="{BF25331C-37EC-4756-9979-60248C879178}" destId="{4517187B-9937-4EE8-B65C-E84F193F4A82}" srcOrd="9" destOrd="0" presId="urn:microsoft.com/office/officeart/2005/8/layout/list1"/>
    <dgm:cxn modelId="{7D1C7C8C-409E-42E8-BC51-7DFD1160592B}" type="presParOf" srcId="{BF25331C-37EC-4756-9979-60248C879178}" destId="{F4E98513-A0C7-4D7A-A21E-183D74142F1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A0C3EF-1DF4-4939-A191-94ACCB4F6738}" type="doc">
      <dgm:prSet loTypeId="urn:microsoft.com/office/officeart/2005/8/layout/vList5" loCatId="list" qsTypeId="urn:microsoft.com/office/officeart/2005/8/quickstyle/simple2" qsCatId="simple" csTypeId="urn:microsoft.com/office/officeart/2005/8/colors/colorful5" csCatId="colorful" phldr="1"/>
      <dgm:spPr/>
      <dgm:t>
        <a:bodyPr/>
        <a:lstStyle/>
        <a:p>
          <a:endParaRPr lang="zh-CN" altLang="en-US"/>
        </a:p>
      </dgm:t>
    </dgm:pt>
    <dgm:pt modelId="{9E9DD0F1-F33D-4CC9-96F9-96060BA264D5}">
      <dgm:prSet phldrT="[文本]" custT="1"/>
      <dgm:spPr/>
      <dgm:t>
        <a:bodyPr/>
        <a:lstStyle/>
        <a:p>
          <a:r>
            <a:rPr lang="zh-CN" altLang="en-US" sz="2000" dirty="0">
              <a:latin typeface="微软雅黑" panose="020B0503020204020204" pitchFamily="34" charset="-122"/>
              <a:ea typeface="微软雅黑" panose="020B0503020204020204" pitchFamily="34" charset="-122"/>
            </a:rPr>
            <a:t>层后归一化</a:t>
          </a:r>
        </a:p>
      </dgm:t>
    </dgm:pt>
    <dgm:pt modelId="{750C7C54-E5A4-41E0-8522-8EC9472B0E64}" type="parTrans" cxnId="{2B7520FC-F33B-4751-B573-1FD718F6B026}">
      <dgm:prSet/>
      <dgm:spPr/>
      <dgm:t>
        <a:bodyPr/>
        <a:lstStyle/>
        <a:p>
          <a:endParaRPr lang="zh-CN" altLang="en-US">
            <a:latin typeface="微软雅黑" panose="020B0503020204020204" pitchFamily="34" charset="-122"/>
            <a:ea typeface="微软雅黑" panose="020B0503020204020204" pitchFamily="34" charset="-122"/>
          </a:endParaRPr>
        </a:p>
      </dgm:t>
    </dgm:pt>
    <dgm:pt modelId="{9EBC0065-FDF0-41FE-8469-98871BCC4BE8}" type="sibTrans" cxnId="{2B7520FC-F33B-4751-B573-1FD718F6B026}">
      <dgm:prSet/>
      <dgm:spPr/>
      <dgm:t>
        <a:bodyPr/>
        <a:lstStyle/>
        <a:p>
          <a:endParaRPr lang="zh-CN" altLang="en-US">
            <a:latin typeface="微软雅黑" panose="020B0503020204020204" pitchFamily="34" charset="-122"/>
            <a:ea typeface="微软雅黑" panose="020B0503020204020204" pitchFamily="34" charset="-122"/>
          </a:endParaRPr>
        </a:p>
      </dgm:t>
    </dgm:pt>
    <dgm:pt modelId="{04A88FF6-099E-4AAE-9FB6-B8FCA4C95115}">
      <dgm:prSet phldrT="[文本]"/>
      <dgm:spPr/>
      <dgm:t>
        <a:bodyPr/>
        <a:lstStyle/>
        <a:p>
          <a:r>
            <a:rPr lang="zh-CN" altLang="en-US" dirty="0">
              <a:latin typeface="微软雅黑" panose="020B0503020204020204" pitchFamily="34" charset="-122"/>
              <a:ea typeface="微软雅黑" panose="020B0503020204020204" pitchFamily="34" charset="-122"/>
            </a:rPr>
            <a:t>自注意力机制或前馈网络之后进行</a:t>
          </a:r>
        </a:p>
      </dgm:t>
    </dgm:pt>
    <dgm:pt modelId="{E9860070-F69E-48DF-AC9C-49CA3848647A}" type="parTrans" cxnId="{EE60FF93-0ADA-4BFC-AFF2-FEA20DC4782A}">
      <dgm:prSet/>
      <dgm:spPr/>
      <dgm:t>
        <a:bodyPr/>
        <a:lstStyle/>
        <a:p>
          <a:endParaRPr lang="zh-CN" altLang="en-US">
            <a:latin typeface="微软雅黑" panose="020B0503020204020204" pitchFamily="34" charset="-122"/>
            <a:ea typeface="微软雅黑" panose="020B0503020204020204" pitchFamily="34" charset="-122"/>
          </a:endParaRPr>
        </a:p>
      </dgm:t>
    </dgm:pt>
    <dgm:pt modelId="{0B5C6E56-36EC-4634-BB7E-7A9569D9F7BE}" type="sibTrans" cxnId="{EE60FF93-0ADA-4BFC-AFF2-FEA20DC4782A}">
      <dgm:prSet/>
      <dgm:spPr/>
      <dgm:t>
        <a:bodyPr/>
        <a:lstStyle/>
        <a:p>
          <a:endParaRPr lang="zh-CN" altLang="en-US">
            <a:latin typeface="微软雅黑" panose="020B0503020204020204" pitchFamily="34" charset="-122"/>
            <a:ea typeface="微软雅黑" panose="020B0503020204020204" pitchFamily="34" charset="-122"/>
          </a:endParaRPr>
        </a:p>
      </dgm:t>
    </dgm:pt>
    <dgm:pt modelId="{71405E2B-9BA2-4FC2-A599-A60C94003B0D}">
      <dgm:prSet phldrT="[文本]"/>
      <dgm:spPr/>
      <dgm:t>
        <a:bodyPr/>
        <a:lstStyle/>
        <a:p>
          <a:r>
            <a:rPr lang="zh-CN" altLang="en-US" dirty="0">
              <a:latin typeface="微软雅黑" panose="020B0503020204020204" pitchFamily="34" charset="-122"/>
              <a:ea typeface="微软雅黑" panose="020B0503020204020204" pitchFamily="34" charset="-122"/>
            </a:rPr>
            <a:t>加快神经网络的训练收敛速度</a:t>
          </a:r>
        </a:p>
      </dgm:t>
    </dgm:pt>
    <dgm:pt modelId="{4DC0343D-0E0B-4204-9088-E7891C312F23}" type="parTrans" cxnId="{92DCCA9A-4BE3-4241-9114-1176FFE00087}">
      <dgm:prSet/>
      <dgm:spPr/>
      <dgm:t>
        <a:bodyPr/>
        <a:lstStyle/>
        <a:p>
          <a:endParaRPr lang="zh-CN" altLang="en-US">
            <a:latin typeface="微软雅黑" panose="020B0503020204020204" pitchFamily="34" charset="-122"/>
            <a:ea typeface="微软雅黑" panose="020B0503020204020204" pitchFamily="34" charset="-122"/>
          </a:endParaRPr>
        </a:p>
      </dgm:t>
    </dgm:pt>
    <dgm:pt modelId="{396740DD-F08A-4587-BCE2-373AB33B3871}" type="sibTrans" cxnId="{92DCCA9A-4BE3-4241-9114-1176FFE00087}">
      <dgm:prSet/>
      <dgm:spPr/>
      <dgm:t>
        <a:bodyPr/>
        <a:lstStyle/>
        <a:p>
          <a:endParaRPr lang="zh-CN" altLang="en-US">
            <a:latin typeface="微软雅黑" panose="020B0503020204020204" pitchFamily="34" charset="-122"/>
            <a:ea typeface="微软雅黑" panose="020B0503020204020204" pitchFamily="34" charset="-122"/>
          </a:endParaRPr>
        </a:p>
      </dgm:t>
    </dgm:pt>
    <dgm:pt modelId="{71B8BFF1-0789-4FFD-BBFD-460421ADCC77}">
      <dgm:prSet phldrT="[文本]" custT="1"/>
      <dgm:spPr/>
      <dgm:t>
        <a:bodyPr/>
        <a:lstStyle/>
        <a:p>
          <a:r>
            <a:rPr lang="zh-CN" altLang="en-US" sz="2000" dirty="0">
              <a:latin typeface="微软雅黑" panose="020B0503020204020204" pitchFamily="34" charset="-122"/>
              <a:ea typeface="微软雅黑" panose="020B0503020204020204" pitchFamily="34" charset="-122"/>
            </a:rPr>
            <a:t>层前归一化</a:t>
          </a:r>
        </a:p>
      </dgm:t>
    </dgm:pt>
    <dgm:pt modelId="{9CBD3AEA-BC81-43AC-932A-583A32E6CC1A}" type="parTrans" cxnId="{9768F587-8442-45B2-9F4A-C5C89794A3EC}">
      <dgm:prSet/>
      <dgm:spPr/>
      <dgm:t>
        <a:bodyPr/>
        <a:lstStyle/>
        <a:p>
          <a:endParaRPr lang="zh-CN" altLang="en-US">
            <a:latin typeface="微软雅黑" panose="020B0503020204020204" pitchFamily="34" charset="-122"/>
            <a:ea typeface="微软雅黑" panose="020B0503020204020204" pitchFamily="34" charset="-122"/>
          </a:endParaRPr>
        </a:p>
      </dgm:t>
    </dgm:pt>
    <dgm:pt modelId="{19E1551D-84A3-426E-91A5-93A06E27DEC4}" type="sibTrans" cxnId="{9768F587-8442-45B2-9F4A-C5C89794A3EC}">
      <dgm:prSet/>
      <dgm:spPr/>
      <dgm:t>
        <a:bodyPr/>
        <a:lstStyle/>
        <a:p>
          <a:endParaRPr lang="zh-CN" altLang="en-US">
            <a:latin typeface="微软雅黑" panose="020B0503020204020204" pitchFamily="34" charset="-122"/>
            <a:ea typeface="微软雅黑" panose="020B0503020204020204" pitchFamily="34" charset="-122"/>
          </a:endParaRPr>
        </a:p>
      </dgm:t>
    </dgm:pt>
    <dgm:pt modelId="{F371B120-2474-4599-A19C-2AC8F32290D1}">
      <dgm:prSet phldrT="[文本]"/>
      <dgm:spPr/>
      <dgm:t>
        <a:bodyPr/>
        <a:lstStyle/>
        <a:p>
          <a:r>
            <a:rPr lang="zh-CN" altLang="en-US" dirty="0">
              <a:latin typeface="微软雅黑" panose="020B0503020204020204" pitchFamily="34" charset="-122"/>
              <a:ea typeface="微软雅黑" panose="020B0503020204020204" pitchFamily="34" charset="-122"/>
            </a:rPr>
            <a:t>自注意力机制或前馈网络之前进行</a:t>
          </a:r>
        </a:p>
      </dgm:t>
    </dgm:pt>
    <dgm:pt modelId="{182EB546-2385-4254-B13D-0A81756489D1}" type="parTrans" cxnId="{210CD84E-1A01-4C3D-BA7D-D9C109002341}">
      <dgm:prSet/>
      <dgm:spPr/>
      <dgm:t>
        <a:bodyPr/>
        <a:lstStyle/>
        <a:p>
          <a:endParaRPr lang="zh-CN" altLang="en-US">
            <a:latin typeface="微软雅黑" panose="020B0503020204020204" pitchFamily="34" charset="-122"/>
            <a:ea typeface="微软雅黑" panose="020B0503020204020204" pitchFamily="34" charset="-122"/>
          </a:endParaRPr>
        </a:p>
      </dgm:t>
    </dgm:pt>
    <dgm:pt modelId="{214C47DD-A277-442D-811C-CD1795BB931E}" type="sibTrans" cxnId="{210CD84E-1A01-4C3D-BA7D-D9C109002341}">
      <dgm:prSet/>
      <dgm:spPr/>
      <dgm:t>
        <a:bodyPr/>
        <a:lstStyle/>
        <a:p>
          <a:endParaRPr lang="zh-CN" altLang="en-US">
            <a:latin typeface="微软雅黑" panose="020B0503020204020204" pitchFamily="34" charset="-122"/>
            <a:ea typeface="微软雅黑" panose="020B0503020204020204" pitchFamily="34" charset="-122"/>
          </a:endParaRPr>
        </a:p>
      </dgm:t>
    </dgm:pt>
    <dgm:pt modelId="{DC7965E0-2DCE-4532-BB54-78600C6D4A9B}">
      <dgm:prSet phldrT="[文本]"/>
      <dgm:spPr/>
      <dgm:t>
        <a:bodyPr/>
        <a:lstStyle/>
        <a:p>
          <a:r>
            <a:rPr lang="zh-CN" altLang="en-US" dirty="0">
              <a:latin typeface="微软雅黑" panose="020B0503020204020204" pitchFamily="34" charset="-122"/>
              <a:ea typeface="微软雅黑" panose="020B0503020204020204" pitchFamily="34" charset="-122"/>
            </a:rPr>
            <a:t>防止梯度爆炸或梯度消失</a:t>
          </a:r>
        </a:p>
      </dgm:t>
    </dgm:pt>
    <dgm:pt modelId="{50022201-7134-41B9-9B6E-8A9255C1D7A4}" type="parTrans" cxnId="{3A16BB2A-79D8-42FE-8079-9925537A495C}">
      <dgm:prSet/>
      <dgm:spPr/>
      <dgm:t>
        <a:bodyPr/>
        <a:lstStyle/>
        <a:p>
          <a:endParaRPr lang="zh-CN" altLang="en-US">
            <a:latin typeface="微软雅黑" panose="020B0503020204020204" pitchFamily="34" charset="-122"/>
            <a:ea typeface="微软雅黑" panose="020B0503020204020204" pitchFamily="34" charset="-122"/>
          </a:endParaRPr>
        </a:p>
      </dgm:t>
    </dgm:pt>
    <dgm:pt modelId="{93F8B81C-30B4-494F-99B7-9904A6EEE176}" type="sibTrans" cxnId="{3A16BB2A-79D8-42FE-8079-9925537A495C}">
      <dgm:prSet/>
      <dgm:spPr/>
      <dgm:t>
        <a:bodyPr/>
        <a:lstStyle/>
        <a:p>
          <a:endParaRPr lang="zh-CN" altLang="en-US">
            <a:latin typeface="微软雅黑" panose="020B0503020204020204" pitchFamily="34" charset="-122"/>
            <a:ea typeface="微软雅黑" panose="020B0503020204020204" pitchFamily="34" charset="-122"/>
          </a:endParaRPr>
        </a:p>
      </dgm:t>
    </dgm:pt>
    <dgm:pt modelId="{822B6D85-F901-4CD8-A288-8BBC15C1D3CA}">
      <dgm:prSet phldrT="[文本]" custT="1"/>
      <dgm:spPr/>
      <dgm:t>
        <a:bodyPr/>
        <a:lstStyle/>
        <a:p>
          <a:r>
            <a:rPr lang="zh-CN" altLang="en-US" sz="2000" dirty="0">
              <a:latin typeface="微软雅黑" panose="020B0503020204020204" pitchFamily="34" charset="-122"/>
              <a:ea typeface="微软雅黑" panose="020B0503020204020204" pitchFamily="34" charset="-122"/>
            </a:rPr>
            <a:t>夹心归一化</a:t>
          </a:r>
        </a:p>
      </dgm:t>
    </dgm:pt>
    <dgm:pt modelId="{7532349C-6AD1-4D88-9A21-D42DEEB32432}" type="parTrans" cxnId="{DF2CF80F-D6EF-49C5-A313-BB4D18268DE4}">
      <dgm:prSet/>
      <dgm:spPr/>
      <dgm:t>
        <a:bodyPr/>
        <a:lstStyle/>
        <a:p>
          <a:endParaRPr lang="zh-CN" altLang="en-US">
            <a:latin typeface="微软雅黑" panose="020B0503020204020204" pitchFamily="34" charset="-122"/>
            <a:ea typeface="微软雅黑" panose="020B0503020204020204" pitchFamily="34" charset="-122"/>
          </a:endParaRPr>
        </a:p>
      </dgm:t>
    </dgm:pt>
    <dgm:pt modelId="{AB91A8FF-20D1-4456-9A7A-486F21C6483D}" type="sibTrans" cxnId="{DF2CF80F-D6EF-49C5-A313-BB4D18268DE4}">
      <dgm:prSet/>
      <dgm:spPr/>
      <dgm:t>
        <a:bodyPr/>
        <a:lstStyle/>
        <a:p>
          <a:endParaRPr lang="zh-CN" altLang="en-US">
            <a:latin typeface="微软雅黑" panose="020B0503020204020204" pitchFamily="34" charset="-122"/>
            <a:ea typeface="微软雅黑" panose="020B0503020204020204" pitchFamily="34" charset="-122"/>
          </a:endParaRPr>
        </a:p>
      </dgm:t>
    </dgm:pt>
    <dgm:pt modelId="{5A1D7B82-B18C-4598-97FD-F51CF9765693}">
      <dgm:prSet phldrT="[文本]"/>
      <dgm:spPr/>
      <dgm:t>
        <a:bodyPr/>
        <a:lstStyle/>
        <a:p>
          <a:r>
            <a:rPr lang="zh-CN" altLang="en-US" dirty="0">
              <a:latin typeface="微软雅黑" panose="020B0503020204020204" pitchFamily="34" charset="-122"/>
              <a:ea typeface="微软雅黑" panose="020B0503020204020204" pitchFamily="34" charset="-122"/>
            </a:rPr>
            <a:t>层前归一化的基础上加额外归一化层</a:t>
          </a:r>
        </a:p>
      </dgm:t>
    </dgm:pt>
    <dgm:pt modelId="{879C0A8F-8F4F-4A28-8F31-4101806B608F}" type="parTrans" cxnId="{1EE6F559-4B3F-4845-8FE4-DB43D55C559F}">
      <dgm:prSet/>
      <dgm:spPr/>
      <dgm:t>
        <a:bodyPr/>
        <a:lstStyle/>
        <a:p>
          <a:endParaRPr lang="zh-CN" altLang="en-US">
            <a:latin typeface="微软雅黑" panose="020B0503020204020204" pitchFamily="34" charset="-122"/>
            <a:ea typeface="微软雅黑" panose="020B0503020204020204" pitchFamily="34" charset="-122"/>
          </a:endParaRPr>
        </a:p>
      </dgm:t>
    </dgm:pt>
    <dgm:pt modelId="{361547F2-8289-4FF0-850D-94459D21B2E9}" type="sibTrans" cxnId="{1EE6F559-4B3F-4845-8FE4-DB43D55C559F}">
      <dgm:prSet/>
      <dgm:spPr/>
      <dgm:t>
        <a:bodyPr/>
        <a:lstStyle/>
        <a:p>
          <a:endParaRPr lang="zh-CN" altLang="en-US">
            <a:latin typeface="微软雅黑" panose="020B0503020204020204" pitchFamily="34" charset="-122"/>
            <a:ea typeface="微软雅黑" panose="020B0503020204020204" pitchFamily="34" charset="-122"/>
          </a:endParaRPr>
        </a:p>
      </dgm:t>
    </dgm:pt>
    <dgm:pt modelId="{FA2DC248-4232-4E63-9B99-8FD4409C600C}">
      <dgm:prSet phldrT="[文本]"/>
      <dgm:spPr/>
      <dgm:t>
        <a:bodyPr/>
        <a:lstStyle/>
        <a:p>
          <a:r>
            <a:rPr lang="zh-CN" altLang="en-US" dirty="0">
              <a:latin typeface="微软雅黑" panose="020B0503020204020204" pitchFamily="34" charset="-122"/>
              <a:ea typeface="微软雅黑" panose="020B0503020204020204" pitchFamily="34" charset="-122"/>
            </a:rPr>
            <a:t>有时无法稳定大语言模型的训练</a:t>
          </a:r>
        </a:p>
      </dgm:t>
    </dgm:pt>
    <dgm:pt modelId="{B9903CBD-99E3-40A2-BCC5-39C6BA02ABCC}" type="parTrans" cxnId="{1B2093AB-287C-4A79-8010-AE5142149156}">
      <dgm:prSet/>
      <dgm:spPr/>
      <dgm:t>
        <a:bodyPr/>
        <a:lstStyle/>
        <a:p>
          <a:endParaRPr lang="zh-CN" altLang="en-US">
            <a:latin typeface="微软雅黑" panose="020B0503020204020204" pitchFamily="34" charset="-122"/>
            <a:ea typeface="微软雅黑" panose="020B0503020204020204" pitchFamily="34" charset="-122"/>
          </a:endParaRPr>
        </a:p>
      </dgm:t>
    </dgm:pt>
    <dgm:pt modelId="{4861C51E-FCD5-4AA1-BDF6-06993FDE28C6}" type="sibTrans" cxnId="{1B2093AB-287C-4A79-8010-AE5142149156}">
      <dgm:prSet/>
      <dgm:spPr/>
      <dgm:t>
        <a:bodyPr/>
        <a:lstStyle/>
        <a:p>
          <a:endParaRPr lang="zh-CN" altLang="en-US">
            <a:latin typeface="微软雅黑" panose="020B0503020204020204" pitchFamily="34" charset="-122"/>
            <a:ea typeface="微软雅黑" panose="020B0503020204020204" pitchFamily="34" charset="-122"/>
          </a:endParaRPr>
        </a:p>
      </dgm:t>
    </dgm:pt>
    <dgm:pt modelId="{094515C7-001B-4352-BB96-DE03EE0AF47C}" type="pres">
      <dgm:prSet presAssocID="{F0A0C3EF-1DF4-4939-A191-94ACCB4F6738}" presName="Name0" presStyleCnt="0">
        <dgm:presLayoutVars>
          <dgm:dir/>
          <dgm:animLvl val="lvl"/>
          <dgm:resizeHandles val="exact"/>
        </dgm:presLayoutVars>
      </dgm:prSet>
      <dgm:spPr/>
    </dgm:pt>
    <dgm:pt modelId="{AB4F93E7-7D61-4229-9AB0-E6CD7BB53B73}" type="pres">
      <dgm:prSet presAssocID="{9E9DD0F1-F33D-4CC9-96F9-96060BA264D5}" presName="linNode" presStyleCnt="0"/>
      <dgm:spPr/>
    </dgm:pt>
    <dgm:pt modelId="{136FA73D-BEE5-4291-AEFD-308EE97DFEEC}" type="pres">
      <dgm:prSet presAssocID="{9E9DD0F1-F33D-4CC9-96F9-96060BA264D5}" presName="parentText" presStyleLbl="node1" presStyleIdx="0" presStyleCnt="3">
        <dgm:presLayoutVars>
          <dgm:chMax val="1"/>
          <dgm:bulletEnabled val="1"/>
        </dgm:presLayoutVars>
      </dgm:prSet>
      <dgm:spPr/>
    </dgm:pt>
    <dgm:pt modelId="{8B2D8556-9752-40AB-A4D0-B3950B86248E}" type="pres">
      <dgm:prSet presAssocID="{9E9DD0F1-F33D-4CC9-96F9-96060BA264D5}" presName="descendantText" presStyleLbl="alignAccFollowNode1" presStyleIdx="0" presStyleCnt="3">
        <dgm:presLayoutVars>
          <dgm:bulletEnabled val="1"/>
        </dgm:presLayoutVars>
      </dgm:prSet>
      <dgm:spPr/>
    </dgm:pt>
    <dgm:pt modelId="{30CDB33E-F9FB-4DDA-A1DC-9B438B68D701}" type="pres">
      <dgm:prSet presAssocID="{9EBC0065-FDF0-41FE-8469-98871BCC4BE8}" presName="sp" presStyleCnt="0"/>
      <dgm:spPr/>
    </dgm:pt>
    <dgm:pt modelId="{D12A711C-75C8-4827-9A46-7C35CBCD9685}" type="pres">
      <dgm:prSet presAssocID="{71B8BFF1-0789-4FFD-BBFD-460421ADCC77}" presName="linNode" presStyleCnt="0"/>
      <dgm:spPr/>
    </dgm:pt>
    <dgm:pt modelId="{5D9D63A4-EAB5-4CBF-BDE9-1578F06C7804}" type="pres">
      <dgm:prSet presAssocID="{71B8BFF1-0789-4FFD-BBFD-460421ADCC77}" presName="parentText" presStyleLbl="node1" presStyleIdx="1" presStyleCnt="3">
        <dgm:presLayoutVars>
          <dgm:chMax val="1"/>
          <dgm:bulletEnabled val="1"/>
        </dgm:presLayoutVars>
      </dgm:prSet>
      <dgm:spPr/>
    </dgm:pt>
    <dgm:pt modelId="{35D8A229-5460-4343-A91D-B8B24501447D}" type="pres">
      <dgm:prSet presAssocID="{71B8BFF1-0789-4FFD-BBFD-460421ADCC77}" presName="descendantText" presStyleLbl="alignAccFollowNode1" presStyleIdx="1" presStyleCnt="3">
        <dgm:presLayoutVars>
          <dgm:bulletEnabled val="1"/>
        </dgm:presLayoutVars>
      </dgm:prSet>
      <dgm:spPr/>
    </dgm:pt>
    <dgm:pt modelId="{2FA2E40E-944A-4BAB-B068-FB7A75F0D001}" type="pres">
      <dgm:prSet presAssocID="{19E1551D-84A3-426E-91A5-93A06E27DEC4}" presName="sp" presStyleCnt="0"/>
      <dgm:spPr/>
    </dgm:pt>
    <dgm:pt modelId="{EBB2E98C-6CD3-4E5F-B0FC-B6661B00A9B6}" type="pres">
      <dgm:prSet presAssocID="{822B6D85-F901-4CD8-A288-8BBC15C1D3CA}" presName="linNode" presStyleCnt="0"/>
      <dgm:spPr/>
    </dgm:pt>
    <dgm:pt modelId="{108A3AF5-A65A-4CF9-9DE0-D5369C6DDC1C}" type="pres">
      <dgm:prSet presAssocID="{822B6D85-F901-4CD8-A288-8BBC15C1D3CA}" presName="parentText" presStyleLbl="node1" presStyleIdx="2" presStyleCnt="3" custLinFactNeighborX="-38379" custLinFactNeighborY="40280">
        <dgm:presLayoutVars>
          <dgm:chMax val="1"/>
          <dgm:bulletEnabled val="1"/>
        </dgm:presLayoutVars>
      </dgm:prSet>
      <dgm:spPr/>
    </dgm:pt>
    <dgm:pt modelId="{77C46D62-191C-481F-89D2-973D6AD2D2F8}" type="pres">
      <dgm:prSet presAssocID="{822B6D85-F901-4CD8-A288-8BBC15C1D3CA}" presName="descendantText" presStyleLbl="alignAccFollowNode1" presStyleIdx="2" presStyleCnt="3">
        <dgm:presLayoutVars>
          <dgm:bulletEnabled val="1"/>
        </dgm:presLayoutVars>
      </dgm:prSet>
      <dgm:spPr/>
    </dgm:pt>
  </dgm:ptLst>
  <dgm:cxnLst>
    <dgm:cxn modelId="{5234C20B-F6BF-451E-81A1-4F6446E61B83}" type="presOf" srcId="{822B6D85-F901-4CD8-A288-8BBC15C1D3CA}" destId="{108A3AF5-A65A-4CF9-9DE0-D5369C6DDC1C}" srcOrd="0" destOrd="0" presId="urn:microsoft.com/office/officeart/2005/8/layout/vList5"/>
    <dgm:cxn modelId="{DF2CF80F-D6EF-49C5-A313-BB4D18268DE4}" srcId="{F0A0C3EF-1DF4-4939-A191-94ACCB4F6738}" destId="{822B6D85-F901-4CD8-A288-8BBC15C1D3CA}" srcOrd="2" destOrd="0" parTransId="{7532349C-6AD1-4D88-9A21-D42DEEB32432}" sibTransId="{AB91A8FF-20D1-4456-9A7A-486F21C6483D}"/>
    <dgm:cxn modelId="{20E9F218-F007-4B5D-A00C-4C5680464E77}" type="presOf" srcId="{5A1D7B82-B18C-4598-97FD-F51CF9765693}" destId="{77C46D62-191C-481F-89D2-973D6AD2D2F8}" srcOrd="0" destOrd="0" presId="urn:microsoft.com/office/officeart/2005/8/layout/vList5"/>
    <dgm:cxn modelId="{3A16BB2A-79D8-42FE-8079-9925537A495C}" srcId="{71B8BFF1-0789-4FFD-BBFD-460421ADCC77}" destId="{DC7965E0-2DCE-4532-BB54-78600C6D4A9B}" srcOrd="1" destOrd="0" parTransId="{50022201-7134-41B9-9B6E-8A9255C1D7A4}" sibTransId="{93F8B81C-30B4-494F-99B7-9904A6EEE176}"/>
    <dgm:cxn modelId="{B0917F43-C393-47C7-8D89-CE414EFA5933}" type="presOf" srcId="{04A88FF6-099E-4AAE-9FB6-B8FCA4C95115}" destId="{8B2D8556-9752-40AB-A4D0-B3950B86248E}" srcOrd="0" destOrd="0" presId="urn:microsoft.com/office/officeart/2005/8/layout/vList5"/>
    <dgm:cxn modelId="{210CD84E-1A01-4C3D-BA7D-D9C109002341}" srcId="{71B8BFF1-0789-4FFD-BBFD-460421ADCC77}" destId="{F371B120-2474-4599-A19C-2AC8F32290D1}" srcOrd="0" destOrd="0" parTransId="{182EB546-2385-4254-B13D-0A81756489D1}" sibTransId="{214C47DD-A277-442D-811C-CD1795BB931E}"/>
    <dgm:cxn modelId="{1EE6F559-4B3F-4845-8FE4-DB43D55C559F}" srcId="{822B6D85-F901-4CD8-A288-8BBC15C1D3CA}" destId="{5A1D7B82-B18C-4598-97FD-F51CF9765693}" srcOrd="0" destOrd="0" parTransId="{879C0A8F-8F4F-4A28-8F31-4101806B608F}" sibTransId="{361547F2-8289-4FF0-850D-94459D21B2E9}"/>
    <dgm:cxn modelId="{F2747D6D-C759-40FB-A125-5005F2C68617}" type="presOf" srcId="{71B8BFF1-0789-4FFD-BBFD-460421ADCC77}" destId="{5D9D63A4-EAB5-4CBF-BDE9-1578F06C7804}" srcOrd="0" destOrd="0" presId="urn:microsoft.com/office/officeart/2005/8/layout/vList5"/>
    <dgm:cxn modelId="{366AC86F-DD84-48AB-B59E-0C7EE3ACA0EF}" type="presOf" srcId="{71405E2B-9BA2-4FC2-A599-A60C94003B0D}" destId="{8B2D8556-9752-40AB-A4D0-B3950B86248E}" srcOrd="0" destOrd="1" presId="urn:microsoft.com/office/officeart/2005/8/layout/vList5"/>
    <dgm:cxn modelId="{9F047381-746D-4A2E-91F3-E148B765981A}" type="presOf" srcId="{DC7965E0-2DCE-4532-BB54-78600C6D4A9B}" destId="{35D8A229-5460-4343-A91D-B8B24501447D}" srcOrd="0" destOrd="1" presId="urn:microsoft.com/office/officeart/2005/8/layout/vList5"/>
    <dgm:cxn modelId="{9768F587-8442-45B2-9F4A-C5C89794A3EC}" srcId="{F0A0C3EF-1DF4-4939-A191-94ACCB4F6738}" destId="{71B8BFF1-0789-4FFD-BBFD-460421ADCC77}" srcOrd="1" destOrd="0" parTransId="{9CBD3AEA-BC81-43AC-932A-583A32E6CC1A}" sibTransId="{19E1551D-84A3-426E-91A5-93A06E27DEC4}"/>
    <dgm:cxn modelId="{EE60FF93-0ADA-4BFC-AFF2-FEA20DC4782A}" srcId="{9E9DD0F1-F33D-4CC9-96F9-96060BA264D5}" destId="{04A88FF6-099E-4AAE-9FB6-B8FCA4C95115}" srcOrd="0" destOrd="0" parTransId="{E9860070-F69E-48DF-AC9C-49CA3848647A}" sibTransId="{0B5C6E56-36EC-4634-BB7E-7A9569D9F7BE}"/>
    <dgm:cxn modelId="{190A2599-AA2F-4B8E-B464-C6A7AD4823D0}" type="presOf" srcId="{F371B120-2474-4599-A19C-2AC8F32290D1}" destId="{35D8A229-5460-4343-A91D-B8B24501447D}" srcOrd="0" destOrd="0" presId="urn:microsoft.com/office/officeart/2005/8/layout/vList5"/>
    <dgm:cxn modelId="{5E96A49A-1321-490D-9D17-44BDF3EA3213}" type="presOf" srcId="{9E9DD0F1-F33D-4CC9-96F9-96060BA264D5}" destId="{136FA73D-BEE5-4291-AEFD-308EE97DFEEC}" srcOrd="0" destOrd="0" presId="urn:microsoft.com/office/officeart/2005/8/layout/vList5"/>
    <dgm:cxn modelId="{92DCCA9A-4BE3-4241-9114-1176FFE00087}" srcId="{9E9DD0F1-F33D-4CC9-96F9-96060BA264D5}" destId="{71405E2B-9BA2-4FC2-A599-A60C94003B0D}" srcOrd="1" destOrd="0" parTransId="{4DC0343D-0E0B-4204-9088-E7891C312F23}" sibTransId="{396740DD-F08A-4587-BCE2-373AB33B3871}"/>
    <dgm:cxn modelId="{B096ECAA-94FF-4F9E-9AAD-C4CB85AC1C6E}" type="presOf" srcId="{F0A0C3EF-1DF4-4939-A191-94ACCB4F6738}" destId="{094515C7-001B-4352-BB96-DE03EE0AF47C}" srcOrd="0" destOrd="0" presId="urn:microsoft.com/office/officeart/2005/8/layout/vList5"/>
    <dgm:cxn modelId="{1B2093AB-287C-4A79-8010-AE5142149156}" srcId="{822B6D85-F901-4CD8-A288-8BBC15C1D3CA}" destId="{FA2DC248-4232-4E63-9B99-8FD4409C600C}" srcOrd="1" destOrd="0" parTransId="{B9903CBD-99E3-40A2-BCC5-39C6BA02ABCC}" sibTransId="{4861C51E-FCD5-4AA1-BDF6-06993FDE28C6}"/>
    <dgm:cxn modelId="{2B7520FC-F33B-4751-B573-1FD718F6B026}" srcId="{F0A0C3EF-1DF4-4939-A191-94ACCB4F6738}" destId="{9E9DD0F1-F33D-4CC9-96F9-96060BA264D5}" srcOrd="0" destOrd="0" parTransId="{750C7C54-E5A4-41E0-8522-8EC9472B0E64}" sibTransId="{9EBC0065-FDF0-41FE-8469-98871BCC4BE8}"/>
    <dgm:cxn modelId="{05537CFF-B307-4BDC-8DE9-D066CDF856BF}" type="presOf" srcId="{FA2DC248-4232-4E63-9B99-8FD4409C600C}" destId="{77C46D62-191C-481F-89D2-973D6AD2D2F8}" srcOrd="0" destOrd="1" presId="urn:microsoft.com/office/officeart/2005/8/layout/vList5"/>
    <dgm:cxn modelId="{8242EAA6-A4E7-4435-A318-AAB8022020FA}" type="presParOf" srcId="{094515C7-001B-4352-BB96-DE03EE0AF47C}" destId="{AB4F93E7-7D61-4229-9AB0-E6CD7BB53B73}" srcOrd="0" destOrd="0" presId="urn:microsoft.com/office/officeart/2005/8/layout/vList5"/>
    <dgm:cxn modelId="{810ECD67-7A5E-4437-A690-33CB7FDB776B}" type="presParOf" srcId="{AB4F93E7-7D61-4229-9AB0-E6CD7BB53B73}" destId="{136FA73D-BEE5-4291-AEFD-308EE97DFEEC}" srcOrd="0" destOrd="0" presId="urn:microsoft.com/office/officeart/2005/8/layout/vList5"/>
    <dgm:cxn modelId="{B6A10997-4D6F-4CEB-8C7A-00ABB997BDDB}" type="presParOf" srcId="{AB4F93E7-7D61-4229-9AB0-E6CD7BB53B73}" destId="{8B2D8556-9752-40AB-A4D0-B3950B86248E}" srcOrd="1" destOrd="0" presId="urn:microsoft.com/office/officeart/2005/8/layout/vList5"/>
    <dgm:cxn modelId="{65C873CF-A5FD-415A-9D0C-975EC2AB5DF4}" type="presParOf" srcId="{094515C7-001B-4352-BB96-DE03EE0AF47C}" destId="{30CDB33E-F9FB-4DDA-A1DC-9B438B68D701}" srcOrd="1" destOrd="0" presId="urn:microsoft.com/office/officeart/2005/8/layout/vList5"/>
    <dgm:cxn modelId="{25667B0D-2D91-4B05-9EB0-84F6A27746A9}" type="presParOf" srcId="{094515C7-001B-4352-BB96-DE03EE0AF47C}" destId="{D12A711C-75C8-4827-9A46-7C35CBCD9685}" srcOrd="2" destOrd="0" presId="urn:microsoft.com/office/officeart/2005/8/layout/vList5"/>
    <dgm:cxn modelId="{F614CB7F-0E86-4CFA-A7F3-155D7A3FEF2D}" type="presParOf" srcId="{D12A711C-75C8-4827-9A46-7C35CBCD9685}" destId="{5D9D63A4-EAB5-4CBF-BDE9-1578F06C7804}" srcOrd="0" destOrd="0" presId="urn:microsoft.com/office/officeart/2005/8/layout/vList5"/>
    <dgm:cxn modelId="{4AC2A822-D366-4002-9244-BC5952A08CED}" type="presParOf" srcId="{D12A711C-75C8-4827-9A46-7C35CBCD9685}" destId="{35D8A229-5460-4343-A91D-B8B24501447D}" srcOrd="1" destOrd="0" presId="urn:microsoft.com/office/officeart/2005/8/layout/vList5"/>
    <dgm:cxn modelId="{CB835BC1-63EE-4872-A12D-2BE90B2F550B}" type="presParOf" srcId="{094515C7-001B-4352-BB96-DE03EE0AF47C}" destId="{2FA2E40E-944A-4BAB-B068-FB7A75F0D001}" srcOrd="3" destOrd="0" presId="urn:microsoft.com/office/officeart/2005/8/layout/vList5"/>
    <dgm:cxn modelId="{5A8FFEA2-777A-4797-A8B8-CEA1D70DBDEF}" type="presParOf" srcId="{094515C7-001B-4352-BB96-DE03EE0AF47C}" destId="{EBB2E98C-6CD3-4E5F-B0FC-B6661B00A9B6}" srcOrd="4" destOrd="0" presId="urn:microsoft.com/office/officeart/2005/8/layout/vList5"/>
    <dgm:cxn modelId="{880FB2D5-9B0C-45D5-B8CE-21945F968629}" type="presParOf" srcId="{EBB2E98C-6CD3-4E5F-B0FC-B6661B00A9B6}" destId="{108A3AF5-A65A-4CF9-9DE0-D5369C6DDC1C}" srcOrd="0" destOrd="0" presId="urn:microsoft.com/office/officeart/2005/8/layout/vList5"/>
    <dgm:cxn modelId="{4F03AC7B-2E9F-439E-BB78-D17EAF15E786}" type="presParOf" srcId="{EBB2E98C-6CD3-4E5F-B0FC-B6661B00A9B6}" destId="{77C46D62-191C-481F-89D2-973D6AD2D2F8}" srcOrd="1" destOrd="0" presId="urn:microsoft.com/office/officeart/2005/8/layout/vList5"/>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37DE3D-E8C6-4DEB-AFCE-9C513A076031}" type="doc">
      <dgm:prSet loTypeId="urn:microsoft.com/office/officeart/2008/layout/HorizontalMultiLevelHierarchy" loCatId="hierarchy" qsTypeId="urn:microsoft.com/office/officeart/2005/8/quickstyle/simple3" qsCatId="simple" csTypeId="urn:microsoft.com/office/officeart/2005/8/colors/colorful3" csCatId="colorful" phldr="1"/>
      <dgm:spPr/>
      <dgm:t>
        <a:bodyPr/>
        <a:lstStyle/>
        <a:p>
          <a:endParaRPr lang="zh-CN" altLang="en-US"/>
        </a:p>
      </dgm:t>
    </dgm:pt>
    <dgm:pt modelId="{BF6991B0-60EF-4861-8735-26A4553CD185}">
      <dgm:prSet phldrT="[文本]" custT="1"/>
      <dgm:spPr/>
      <dgm:t>
        <a:bodyPr/>
        <a:lstStyle/>
        <a:p>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注意力机制</a:t>
          </a:r>
        </a:p>
      </dgm:t>
    </dgm:pt>
    <dgm:pt modelId="{0F845D90-EB46-4C51-AC6B-19151BC6DBB0}" type="parTrans" cxnId="{685E2702-2930-4573-BFC7-8754B43FB6A4}">
      <dgm:prSet/>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E1CA5821-E943-43F2-BFC5-315EC08E6479}" type="sibTrans" cxnId="{685E2702-2930-4573-BFC7-8754B43FB6A4}">
      <dgm:prSet/>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3306A0D1-0A99-45ED-B16B-69909E3E1D6D}">
      <dgm:prSet phldrT="[文本]" custT="1"/>
      <dgm:spPr/>
      <dgm:t>
        <a:bodyPr/>
        <a:lstStyle/>
        <a:p>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双向注意力机制</a:t>
          </a:r>
        </a:p>
      </dgm:t>
    </dgm:pt>
    <dgm:pt modelId="{D424E553-8F7A-4180-84D4-CE2FD99E499D}" type="parTrans" cxnId="{A6D9BDB4-0108-4574-BE7F-DFEFB430ECE5}">
      <dgm:prSet custT="1"/>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2FCA42DF-8896-46EE-9D04-2F250A28FE73}" type="sibTrans" cxnId="{A6D9BDB4-0108-4574-BE7F-DFEFB430ECE5}">
      <dgm:prSet/>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E84780E3-38D4-459C-AC04-03908095F524}">
      <dgm:prSet phldrT="[文本]" custT="1"/>
      <dgm:spPr/>
      <dgm:t>
        <a:bodyPr/>
        <a:lstStyle/>
        <a:p>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单向注意力机制</a:t>
          </a:r>
        </a:p>
      </dgm:t>
    </dgm:pt>
    <dgm:pt modelId="{66B202BB-225D-4E00-A536-A99D6E6EFFF7}" type="parTrans" cxnId="{7CAAFC24-556A-4BED-B830-8FBC5A93F317}">
      <dgm:prSet custT="1"/>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252E2A37-4594-478D-8E78-FC9E1441FCDD}" type="sibTrans" cxnId="{7CAAFC24-556A-4BED-B830-8FBC5A93F317}">
      <dgm:prSet/>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6CA5D758-E9E4-40A8-86EB-7B35C80C9A55}">
      <dgm:prSet phldrT="[文本]" custT="1"/>
      <dgm:spPr/>
      <dgm: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结合了正向和反向的上下文信息，能够捕获更全面的语义依赖关系</a:t>
          </a:r>
        </a:p>
      </dgm:t>
    </dgm:pt>
    <dgm:pt modelId="{3765229F-2AB8-4D47-8A06-FDAA620EFDD5}" type="parTrans" cxnId="{9C2AF8BD-3AA1-4AC4-BF80-A96735202AB9}">
      <dgm:prSet custT="1"/>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FC4780EF-E578-43A8-B74A-A685492124AF}" type="sibTrans" cxnId="{9C2AF8BD-3AA1-4AC4-BF80-A96735202AB9}">
      <dgm:prSet/>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92F5D9E1-92A7-48FF-92B3-B19B58C14DD1}">
      <dgm:prSet phldrT="[文本]" custT="1"/>
      <dgm:spPr/>
      <dgm: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只考虑一个方向上的上下文信息，即只从一个序列到另一个序列计算注意力权重</a:t>
          </a:r>
        </a:p>
      </dgm:t>
    </dgm:pt>
    <dgm:pt modelId="{E7D99067-DC9E-4405-B828-0DE293F6948A}" type="parTrans" cxnId="{175CCA44-E2F5-484C-B5C1-33EDBD4C107B}">
      <dgm:prSet custT="1"/>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BD25CDCC-02A3-4210-B906-DC1AB644F38E}" type="sibTrans" cxnId="{175CCA44-E2F5-484C-B5C1-33EDBD4C107B}">
      <dgm:prSet/>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BD9EF703-1E33-4F02-A151-2AF511806E4A}">
      <dgm:prSet phldrT="[文本]" custT="1"/>
      <dgm:spPr/>
      <dgm:t>
        <a:bodyPr/>
        <a:lstStyle/>
        <a:p>
          <a:pPr algn="ct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GPT</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45715F37-A7F4-4976-95B9-684796AD500A}" type="parTrans" cxnId="{7B333169-A0DD-4E30-80BC-8D9CF156D331}">
      <dgm:prSet custT="1"/>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6077A956-B508-4149-BF71-E15443A974D9}" type="sibTrans" cxnId="{7B333169-A0DD-4E30-80BC-8D9CF156D331}">
      <dgm:prSet/>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A695BC12-30AF-4BE2-8B3F-8FB43CE2F2F6}">
      <dgm:prSet phldrT="[文本]" custT="1"/>
      <dgm:spPr/>
      <dgm:t>
        <a:bodyPr/>
        <a:lstStyle/>
        <a:p>
          <a:pPr algn="ct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BERT</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F8BF8748-B4A7-499B-B414-475315F58220}" type="parTrans" cxnId="{6277EADF-7707-4E93-BFAD-34A69AA5F2CA}">
      <dgm:prSet custT="1"/>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F3AF68C4-F457-4CDC-80A6-C1B7393EC97C}" type="sibTrans" cxnId="{6277EADF-7707-4E93-BFAD-34A69AA5F2CA}">
      <dgm:prSet/>
      <dgm:spPr/>
      <dgm:t>
        <a:bodyPr/>
        <a:lstStyle/>
        <a:p>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dgm:t>
    </dgm:pt>
    <dgm:pt modelId="{95D6049C-A177-4EDB-BF74-B2FF19384C5C}" type="pres">
      <dgm:prSet presAssocID="{E937DE3D-E8C6-4DEB-AFCE-9C513A076031}" presName="Name0" presStyleCnt="0">
        <dgm:presLayoutVars>
          <dgm:chPref val="1"/>
          <dgm:dir/>
          <dgm:animOne val="branch"/>
          <dgm:animLvl val="lvl"/>
          <dgm:resizeHandles val="exact"/>
        </dgm:presLayoutVars>
      </dgm:prSet>
      <dgm:spPr/>
    </dgm:pt>
    <dgm:pt modelId="{1D9637BA-EDE6-43C0-A2F4-98EDD0F6A758}" type="pres">
      <dgm:prSet presAssocID="{BF6991B0-60EF-4861-8735-26A4553CD185}" presName="root1" presStyleCnt="0"/>
      <dgm:spPr/>
    </dgm:pt>
    <dgm:pt modelId="{B884917E-0643-44B3-A8B8-1A932F84D794}" type="pres">
      <dgm:prSet presAssocID="{BF6991B0-60EF-4861-8735-26A4553CD185}" presName="LevelOneTextNode" presStyleLbl="node0" presStyleIdx="0" presStyleCnt="1" custScaleY="43073">
        <dgm:presLayoutVars>
          <dgm:chPref val="3"/>
        </dgm:presLayoutVars>
      </dgm:prSet>
      <dgm:spPr/>
    </dgm:pt>
    <dgm:pt modelId="{61391E0A-E27C-4B1E-AE42-2C45DC5881B9}" type="pres">
      <dgm:prSet presAssocID="{BF6991B0-60EF-4861-8735-26A4553CD185}" presName="level2hierChild" presStyleCnt="0"/>
      <dgm:spPr/>
    </dgm:pt>
    <dgm:pt modelId="{FC36E01C-BD2A-44D8-BC23-E9444A7FCA8A}" type="pres">
      <dgm:prSet presAssocID="{D424E553-8F7A-4180-84D4-CE2FD99E499D}" presName="conn2-1" presStyleLbl="parChTrans1D2" presStyleIdx="0" presStyleCnt="2"/>
      <dgm:spPr/>
    </dgm:pt>
    <dgm:pt modelId="{361CB72D-D6D4-409B-90E9-E7CC70817BAD}" type="pres">
      <dgm:prSet presAssocID="{D424E553-8F7A-4180-84D4-CE2FD99E499D}" presName="connTx" presStyleLbl="parChTrans1D2" presStyleIdx="0" presStyleCnt="2"/>
      <dgm:spPr/>
    </dgm:pt>
    <dgm:pt modelId="{92D4C52F-7B1D-4EE4-8AFD-1BD2840B10CF}" type="pres">
      <dgm:prSet presAssocID="{3306A0D1-0A99-45ED-B16B-69909E3E1D6D}" presName="root2" presStyleCnt="0"/>
      <dgm:spPr/>
    </dgm:pt>
    <dgm:pt modelId="{DEF11737-8FC5-44B9-97ED-5928AD581D47}" type="pres">
      <dgm:prSet presAssocID="{3306A0D1-0A99-45ED-B16B-69909E3E1D6D}" presName="LevelTwoTextNode" presStyleLbl="node2" presStyleIdx="0" presStyleCnt="2">
        <dgm:presLayoutVars>
          <dgm:chPref val="3"/>
        </dgm:presLayoutVars>
      </dgm:prSet>
      <dgm:spPr/>
    </dgm:pt>
    <dgm:pt modelId="{E1D8C16F-FF23-4A32-B7CA-5835A1D919AC}" type="pres">
      <dgm:prSet presAssocID="{3306A0D1-0A99-45ED-B16B-69909E3E1D6D}" presName="level3hierChild" presStyleCnt="0"/>
      <dgm:spPr/>
    </dgm:pt>
    <dgm:pt modelId="{0A984B78-2466-4CA3-BA60-EE78D75BFCF4}" type="pres">
      <dgm:prSet presAssocID="{3765229F-2AB8-4D47-8A06-FDAA620EFDD5}" presName="conn2-1" presStyleLbl="parChTrans1D3" presStyleIdx="0" presStyleCnt="2"/>
      <dgm:spPr/>
    </dgm:pt>
    <dgm:pt modelId="{D341CB95-B8C5-4C10-B7A1-35EC8652940A}" type="pres">
      <dgm:prSet presAssocID="{3765229F-2AB8-4D47-8A06-FDAA620EFDD5}" presName="connTx" presStyleLbl="parChTrans1D3" presStyleIdx="0" presStyleCnt="2"/>
      <dgm:spPr/>
    </dgm:pt>
    <dgm:pt modelId="{4E82A9FB-B8BD-42C0-A09F-DC4DB3BF24A7}" type="pres">
      <dgm:prSet presAssocID="{6CA5D758-E9E4-40A8-86EB-7B35C80C9A55}" presName="root2" presStyleCnt="0"/>
      <dgm:spPr/>
    </dgm:pt>
    <dgm:pt modelId="{0A85C769-4C0C-4FD1-BF83-310882D2A6E2}" type="pres">
      <dgm:prSet presAssocID="{6CA5D758-E9E4-40A8-86EB-7B35C80C9A55}" presName="LevelTwoTextNode" presStyleLbl="node3" presStyleIdx="0" presStyleCnt="2">
        <dgm:presLayoutVars>
          <dgm:chPref val="3"/>
        </dgm:presLayoutVars>
      </dgm:prSet>
      <dgm:spPr/>
    </dgm:pt>
    <dgm:pt modelId="{BBDC2FA9-4CBE-4185-A684-F2E5A77F12C8}" type="pres">
      <dgm:prSet presAssocID="{6CA5D758-E9E4-40A8-86EB-7B35C80C9A55}" presName="level3hierChild" presStyleCnt="0"/>
      <dgm:spPr/>
    </dgm:pt>
    <dgm:pt modelId="{2C172492-0D88-4CC5-9B25-9A7F6E5A89E0}" type="pres">
      <dgm:prSet presAssocID="{F8BF8748-B4A7-499B-B414-475315F58220}" presName="conn2-1" presStyleLbl="parChTrans1D4" presStyleIdx="0" presStyleCnt="2"/>
      <dgm:spPr/>
    </dgm:pt>
    <dgm:pt modelId="{E0D6BEC3-663C-4F16-8EBD-07CE2DA2874B}" type="pres">
      <dgm:prSet presAssocID="{F8BF8748-B4A7-499B-B414-475315F58220}" presName="connTx" presStyleLbl="parChTrans1D4" presStyleIdx="0" presStyleCnt="2"/>
      <dgm:spPr/>
    </dgm:pt>
    <dgm:pt modelId="{FB84F3B8-50A6-491C-83FF-6C9CCA379F3B}" type="pres">
      <dgm:prSet presAssocID="{A695BC12-30AF-4BE2-8B3F-8FB43CE2F2F6}" presName="root2" presStyleCnt="0"/>
      <dgm:spPr/>
    </dgm:pt>
    <dgm:pt modelId="{A4B13AA8-60C6-476A-8BFD-88229C80BCAD}" type="pres">
      <dgm:prSet presAssocID="{A695BC12-30AF-4BE2-8B3F-8FB43CE2F2F6}" presName="LevelTwoTextNode" presStyleLbl="node4" presStyleIdx="0" presStyleCnt="2" custScaleX="39083">
        <dgm:presLayoutVars>
          <dgm:chPref val="3"/>
        </dgm:presLayoutVars>
      </dgm:prSet>
      <dgm:spPr/>
    </dgm:pt>
    <dgm:pt modelId="{144050E4-49DF-4560-BAC4-236E389DC17A}" type="pres">
      <dgm:prSet presAssocID="{A695BC12-30AF-4BE2-8B3F-8FB43CE2F2F6}" presName="level3hierChild" presStyleCnt="0"/>
      <dgm:spPr/>
    </dgm:pt>
    <dgm:pt modelId="{487041D8-0BD6-42A3-978E-D25B579752E8}" type="pres">
      <dgm:prSet presAssocID="{66B202BB-225D-4E00-A536-A99D6E6EFFF7}" presName="conn2-1" presStyleLbl="parChTrans1D2" presStyleIdx="1" presStyleCnt="2"/>
      <dgm:spPr/>
    </dgm:pt>
    <dgm:pt modelId="{A7EDAB6A-0EF9-4F6B-A2C9-DBA5CF1322BE}" type="pres">
      <dgm:prSet presAssocID="{66B202BB-225D-4E00-A536-A99D6E6EFFF7}" presName="connTx" presStyleLbl="parChTrans1D2" presStyleIdx="1" presStyleCnt="2"/>
      <dgm:spPr/>
    </dgm:pt>
    <dgm:pt modelId="{D6C4FA45-6DA3-4E3E-BAA1-032AF63D4CC2}" type="pres">
      <dgm:prSet presAssocID="{E84780E3-38D4-459C-AC04-03908095F524}" presName="root2" presStyleCnt="0"/>
      <dgm:spPr/>
    </dgm:pt>
    <dgm:pt modelId="{FF76B40E-32A8-405E-A4C2-CDFD0968223F}" type="pres">
      <dgm:prSet presAssocID="{E84780E3-38D4-459C-AC04-03908095F524}" presName="LevelTwoTextNode" presStyleLbl="node2" presStyleIdx="1" presStyleCnt="2">
        <dgm:presLayoutVars>
          <dgm:chPref val="3"/>
        </dgm:presLayoutVars>
      </dgm:prSet>
      <dgm:spPr/>
    </dgm:pt>
    <dgm:pt modelId="{8CC7B2F4-49B4-44CC-A3FE-66C458AC0A0A}" type="pres">
      <dgm:prSet presAssocID="{E84780E3-38D4-459C-AC04-03908095F524}" presName="level3hierChild" presStyleCnt="0"/>
      <dgm:spPr/>
    </dgm:pt>
    <dgm:pt modelId="{F38A5AD0-5B8C-4BE9-94EE-5DC1E9C715DF}" type="pres">
      <dgm:prSet presAssocID="{E7D99067-DC9E-4405-B828-0DE293F6948A}" presName="conn2-1" presStyleLbl="parChTrans1D3" presStyleIdx="1" presStyleCnt="2"/>
      <dgm:spPr/>
    </dgm:pt>
    <dgm:pt modelId="{53D546E2-9E48-4688-AF3A-CA5F0B678604}" type="pres">
      <dgm:prSet presAssocID="{E7D99067-DC9E-4405-B828-0DE293F6948A}" presName="connTx" presStyleLbl="parChTrans1D3" presStyleIdx="1" presStyleCnt="2"/>
      <dgm:spPr/>
    </dgm:pt>
    <dgm:pt modelId="{AA7BAD1C-949F-4E81-AC36-A1B4FC8F9FE0}" type="pres">
      <dgm:prSet presAssocID="{92F5D9E1-92A7-48FF-92B3-B19B58C14DD1}" presName="root2" presStyleCnt="0"/>
      <dgm:spPr/>
    </dgm:pt>
    <dgm:pt modelId="{73DA8259-F9BF-410B-80BC-BF5C51BA6164}" type="pres">
      <dgm:prSet presAssocID="{92F5D9E1-92A7-48FF-92B3-B19B58C14DD1}" presName="LevelTwoTextNode" presStyleLbl="node3" presStyleIdx="1" presStyleCnt="2">
        <dgm:presLayoutVars>
          <dgm:chPref val="3"/>
        </dgm:presLayoutVars>
      </dgm:prSet>
      <dgm:spPr/>
    </dgm:pt>
    <dgm:pt modelId="{AA950FA2-58BA-4C06-9520-12106FB3AECD}" type="pres">
      <dgm:prSet presAssocID="{92F5D9E1-92A7-48FF-92B3-B19B58C14DD1}" presName="level3hierChild" presStyleCnt="0"/>
      <dgm:spPr/>
    </dgm:pt>
    <dgm:pt modelId="{46525D51-2FF6-4BB7-B515-BC18EBAD7D04}" type="pres">
      <dgm:prSet presAssocID="{45715F37-A7F4-4976-95B9-684796AD500A}" presName="conn2-1" presStyleLbl="parChTrans1D4" presStyleIdx="1" presStyleCnt="2"/>
      <dgm:spPr/>
    </dgm:pt>
    <dgm:pt modelId="{3AEE6E2C-16F3-47C2-8F1E-23331B393FD8}" type="pres">
      <dgm:prSet presAssocID="{45715F37-A7F4-4976-95B9-684796AD500A}" presName="connTx" presStyleLbl="parChTrans1D4" presStyleIdx="1" presStyleCnt="2"/>
      <dgm:spPr/>
    </dgm:pt>
    <dgm:pt modelId="{48232D48-0387-43B2-BBD4-A0A0B5C7C0BB}" type="pres">
      <dgm:prSet presAssocID="{BD9EF703-1E33-4F02-A151-2AF511806E4A}" presName="root2" presStyleCnt="0"/>
      <dgm:spPr/>
    </dgm:pt>
    <dgm:pt modelId="{C2B2D0E6-F577-48CB-A747-27E04359B759}" type="pres">
      <dgm:prSet presAssocID="{BD9EF703-1E33-4F02-A151-2AF511806E4A}" presName="LevelTwoTextNode" presStyleLbl="node4" presStyleIdx="1" presStyleCnt="2" custScaleX="40340">
        <dgm:presLayoutVars>
          <dgm:chPref val="3"/>
        </dgm:presLayoutVars>
      </dgm:prSet>
      <dgm:spPr/>
    </dgm:pt>
    <dgm:pt modelId="{A94AF0F0-1E9C-4800-B6C3-22D18DACCCDD}" type="pres">
      <dgm:prSet presAssocID="{BD9EF703-1E33-4F02-A151-2AF511806E4A}" presName="level3hierChild" presStyleCnt="0"/>
      <dgm:spPr/>
    </dgm:pt>
  </dgm:ptLst>
  <dgm:cxnLst>
    <dgm:cxn modelId="{685E2702-2930-4573-BFC7-8754B43FB6A4}" srcId="{E937DE3D-E8C6-4DEB-AFCE-9C513A076031}" destId="{BF6991B0-60EF-4861-8735-26A4553CD185}" srcOrd="0" destOrd="0" parTransId="{0F845D90-EB46-4C51-AC6B-19151BC6DBB0}" sibTransId="{E1CA5821-E943-43F2-BFC5-315EC08E6479}"/>
    <dgm:cxn modelId="{FC95C504-5C37-4594-A9E4-9805E4D5AA75}" type="presOf" srcId="{BD9EF703-1E33-4F02-A151-2AF511806E4A}" destId="{C2B2D0E6-F577-48CB-A747-27E04359B759}" srcOrd="0" destOrd="0" presId="urn:microsoft.com/office/officeart/2008/layout/HorizontalMultiLevelHierarchy"/>
    <dgm:cxn modelId="{8F5AA817-F161-4B28-A4FC-63A652D690EB}" type="presOf" srcId="{6CA5D758-E9E4-40A8-86EB-7B35C80C9A55}" destId="{0A85C769-4C0C-4FD1-BF83-310882D2A6E2}" srcOrd="0" destOrd="0" presId="urn:microsoft.com/office/officeart/2008/layout/HorizontalMultiLevelHierarchy"/>
    <dgm:cxn modelId="{4E10DA22-F37D-4A59-BD66-E41F9A4AD9D8}" type="presOf" srcId="{D424E553-8F7A-4180-84D4-CE2FD99E499D}" destId="{361CB72D-D6D4-409B-90E9-E7CC70817BAD}" srcOrd="1" destOrd="0" presId="urn:microsoft.com/office/officeart/2008/layout/HorizontalMultiLevelHierarchy"/>
    <dgm:cxn modelId="{E6C4E223-7261-4C50-9858-3324E5A1BF84}" type="presOf" srcId="{E84780E3-38D4-459C-AC04-03908095F524}" destId="{FF76B40E-32A8-405E-A4C2-CDFD0968223F}" srcOrd="0" destOrd="0" presId="urn:microsoft.com/office/officeart/2008/layout/HorizontalMultiLevelHierarchy"/>
    <dgm:cxn modelId="{7CAAFC24-556A-4BED-B830-8FBC5A93F317}" srcId="{BF6991B0-60EF-4861-8735-26A4553CD185}" destId="{E84780E3-38D4-459C-AC04-03908095F524}" srcOrd="1" destOrd="0" parTransId="{66B202BB-225D-4E00-A536-A99D6E6EFFF7}" sibTransId="{252E2A37-4594-478D-8E78-FC9E1441FCDD}"/>
    <dgm:cxn modelId="{E0641629-0B32-411E-AB02-2C4FC9F3A520}" type="presOf" srcId="{E7D99067-DC9E-4405-B828-0DE293F6948A}" destId="{F38A5AD0-5B8C-4BE9-94EE-5DC1E9C715DF}" srcOrd="0" destOrd="0" presId="urn:microsoft.com/office/officeart/2008/layout/HorizontalMultiLevelHierarchy"/>
    <dgm:cxn modelId="{4E990B2C-6074-49EB-8C88-17FFB5905771}" type="presOf" srcId="{3765229F-2AB8-4D47-8A06-FDAA620EFDD5}" destId="{0A984B78-2466-4CA3-BA60-EE78D75BFCF4}" srcOrd="0" destOrd="0" presId="urn:microsoft.com/office/officeart/2008/layout/HorizontalMultiLevelHierarchy"/>
    <dgm:cxn modelId="{81355740-76A9-43CF-B204-BB9FECDFE3AD}" type="presOf" srcId="{A695BC12-30AF-4BE2-8B3F-8FB43CE2F2F6}" destId="{A4B13AA8-60C6-476A-8BFD-88229C80BCAD}" srcOrd="0" destOrd="0" presId="urn:microsoft.com/office/officeart/2008/layout/HorizontalMultiLevelHierarchy"/>
    <dgm:cxn modelId="{175CCA44-E2F5-484C-B5C1-33EDBD4C107B}" srcId="{E84780E3-38D4-459C-AC04-03908095F524}" destId="{92F5D9E1-92A7-48FF-92B3-B19B58C14DD1}" srcOrd="0" destOrd="0" parTransId="{E7D99067-DC9E-4405-B828-0DE293F6948A}" sibTransId="{BD25CDCC-02A3-4210-B906-DC1AB644F38E}"/>
    <dgm:cxn modelId="{915F3A5E-030D-4F92-BFB3-A0AD3C42D7B9}" type="presOf" srcId="{66B202BB-225D-4E00-A536-A99D6E6EFFF7}" destId="{487041D8-0BD6-42A3-978E-D25B579752E8}" srcOrd="0" destOrd="0" presId="urn:microsoft.com/office/officeart/2008/layout/HorizontalMultiLevelHierarchy"/>
    <dgm:cxn modelId="{56E64F66-175E-49B0-968F-83C25647F76C}" type="presOf" srcId="{F8BF8748-B4A7-499B-B414-475315F58220}" destId="{2C172492-0D88-4CC5-9B25-9A7F6E5A89E0}" srcOrd="0" destOrd="0" presId="urn:microsoft.com/office/officeart/2008/layout/HorizontalMultiLevelHierarchy"/>
    <dgm:cxn modelId="{13B36E67-0644-4ED4-A1F1-5CA5E68BC3A8}" type="presOf" srcId="{66B202BB-225D-4E00-A536-A99D6E6EFFF7}" destId="{A7EDAB6A-0EF9-4F6B-A2C9-DBA5CF1322BE}" srcOrd="1" destOrd="0" presId="urn:microsoft.com/office/officeart/2008/layout/HorizontalMultiLevelHierarchy"/>
    <dgm:cxn modelId="{7B333169-A0DD-4E30-80BC-8D9CF156D331}" srcId="{92F5D9E1-92A7-48FF-92B3-B19B58C14DD1}" destId="{BD9EF703-1E33-4F02-A151-2AF511806E4A}" srcOrd="0" destOrd="0" parTransId="{45715F37-A7F4-4976-95B9-684796AD500A}" sibTransId="{6077A956-B508-4149-BF71-E15443A974D9}"/>
    <dgm:cxn modelId="{4B0C176D-F2CB-4653-9193-B89CADBFE57A}" type="presOf" srcId="{92F5D9E1-92A7-48FF-92B3-B19B58C14DD1}" destId="{73DA8259-F9BF-410B-80BC-BF5C51BA6164}" srcOrd="0" destOrd="0" presId="urn:microsoft.com/office/officeart/2008/layout/HorizontalMultiLevelHierarchy"/>
    <dgm:cxn modelId="{3879C37F-FF78-4BEE-B659-3DF6AFDAFD5B}" type="presOf" srcId="{BF6991B0-60EF-4861-8735-26A4553CD185}" destId="{B884917E-0643-44B3-A8B8-1A932F84D794}" srcOrd="0" destOrd="0" presId="urn:microsoft.com/office/officeart/2008/layout/HorizontalMultiLevelHierarchy"/>
    <dgm:cxn modelId="{8184BE97-D321-49BC-B272-FE6632F64122}" type="presOf" srcId="{45715F37-A7F4-4976-95B9-684796AD500A}" destId="{46525D51-2FF6-4BB7-B515-BC18EBAD7D04}" srcOrd="0" destOrd="0" presId="urn:microsoft.com/office/officeart/2008/layout/HorizontalMultiLevelHierarchy"/>
    <dgm:cxn modelId="{052281A2-0FE4-483A-9CAC-0178DA0E609D}" type="presOf" srcId="{E937DE3D-E8C6-4DEB-AFCE-9C513A076031}" destId="{95D6049C-A177-4EDB-BF74-B2FF19384C5C}" srcOrd="0" destOrd="0" presId="urn:microsoft.com/office/officeart/2008/layout/HorizontalMultiLevelHierarchy"/>
    <dgm:cxn modelId="{A6D9BDB4-0108-4574-BE7F-DFEFB430ECE5}" srcId="{BF6991B0-60EF-4861-8735-26A4553CD185}" destId="{3306A0D1-0A99-45ED-B16B-69909E3E1D6D}" srcOrd="0" destOrd="0" parTransId="{D424E553-8F7A-4180-84D4-CE2FD99E499D}" sibTransId="{2FCA42DF-8896-46EE-9D04-2F250A28FE73}"/>
    <dgm:cxn modelId="{357261B8-5F13-4473-9FAD-CABA5006A8F2}" type="presOf" srcId="{E7D99067-DC9E-4405-B828-0DE293F6948A}" destId="{53D546E2-9E48-4688-AF3A-CA5F0B678604}" srcOrd="1" destOrd="0" presId="urn:microsoft.com/office/officeart/2008/layout/HorizontalMultiLevelHierarchy"/>
    <dgm:cxn modelId="{6BC350BA-527A-4BF0-8FF4-E984C5AE9464}" type="presOf" srcId="{3306A0D1-0A99-45ED-B16B-69909E3E1D6D}" destId="{DEF11737-8FC5-44B9-97ED-5928AD581D47}" srcOrd="0" destOrd="0" presId="urn:microsoft.com/office/officeart/2008/layout/HorizontalMultiLevelHierarchy"/>
    <dgm:cxn modelId="{9C2AF8BD-3AA1-4AC4-BF80-A96735202AB9}" srcId="{3306A0D1-0A99-45ED-B16B-69909E3E1D6D}" destId="{6CA5D758-E9E4-40A8-86EB-7B35C80C9A55}" srcOrd="0" destOrd="0" parTransId="{3765229F-2AB8-4D47-8A06-FDAA620EFDD5}" sibTransId="{FC4780EF-E578-43A8-B74A-A685492124AF}"/>
    <dgm:cxn modelId="{FB1666BF-DDF3-4287-805B-ED49E570FAD6}" type="presOf" srcId="{45715F37-A7F4-4976-95B9-684796AD500A}" destId="{3AEE6E2C-16F3-47C2-8F1E-23331B393FD8}" srcOrd="1" destOrd="0" presId="urn:microsoft.com/office/officeart/2008/layout/HorizontalMultiLevelHierarchy"/>
    <dgm:cxn modelId="{1C8FEBC5-FAED-4428-AF89-9FB21F7DD91C}" type="presOf" srcId="{F8BF8748-B4A7-499B-B414-475315F58220}" destId="{E0D6BEC3-663C-4F16-8EBD-07CE2DA2874B}" srcOrd="1" destOrd="0" presId="urn:microsoft.com/office/officeart/2008/layout/HorizontalMultiLevelHierarchy"/>
    <dgm:cxn modelId="{E37B47D8-A61C-4170-B314-C145A05FBD01}" type="presOf" srcId="{D424E553-8F7A-4180-84D4-CE2FD99E499D}" destId="{FC36E01C-BD2A-44D8-BC23-E9444A7FCA8A}" srcOrd="0" destOrd="0" presId="urn:microsoft.com/office/officeart/2008/layout/HorizontalMultiLevelHierarchy"/>
    <dgm:cxn modelId="{6277EADF-7707-4E93-BFAD-34A69AA5F2CA}" srcId="{6CA5D758-E9E4-40A8-86EB-7B35C80C9A55}" destId="{A695BC12-30AF-4BE2-8B3F-8FB43CE2F2F6}" srcOrd="0" destOrd="0" parTransId="{F8BF8748-B4A7-499B-B414-475315F58220}" sibTransId="{F3AF68C4-F457-4CDC-80A6-C1B7393EC97C}"/>
    <dgm:cxn modelId="{9E5AE5F6-74CE-45BF-8E1E-B406899B1E99}" type="presOf" srcId="{3765229F-2AB8-4D47-8A06-FDAA620EFDD5}" destId="{D341CB95-B8C5-4C10-B7A1-35EC8652940A}" srcOrd="1" destOrd="0" presId="urn:microsoft.com/office/officeart/2008/layout/HorizontalMultiLevelHierarchy"/>
    <dgm:cxn modelId="{0D567520-3F77-46EF-BF5C-6D88052D026C}" type="presParOf" srcId="{95D6049C-A177-4EDB-BF74-B2FF19384C5C}" destId="{1D9637BA-EDE6-43C0-A2F4-98EDD0F6A758}" srcOrd="0" destOrd="0" presId="urn:microsoft.com/office/officeart/2008/layout/HorizontalMultiLevelHierarchy"/>
    <dgm:cxn modelId="{B4B2A38C-D9DE-4683-A651-1943B7B8EF9D}" type="presParOf" srcId="{1D9637BA-EDE6-43C0-A2F4-98EDD0F6A758}" destId="{B884917E-0643-44B3-A8B8-1A932F84D794}" srcOrd="0" destOrd="0" presId="urn:microsoft.com/office/officeart/2008/layout/HorizontalMultiLevelHierarchy"/>
    <dgm:cxn modelId="{FC3774BE-25E9-4833-B88F-99DAB2FFC16B}" type="presParOf" srcId="{1D9637BA-EDE6-43C0-A2F4-98EDD0F6A758}" destId="{61391E0A-E27C-4B1E-AE42-2C45DC5881B9}" srcOrd="1" destOrd="0" presId="urn:microsoft.com/office/officeart/2008/layout/HorizontalMultiLevelHierarchy"/>
    <dgm:cxn modelId="{E689A0D3-37F4-4F06-ABD5-B45892B4525B}" type="presParOf" srcId="{61391E0A-E27C-4B1E-AE42-2C45DC5881B9}" destId="{FC36E01C-BD2A-44D8-BC23-E9444A7FCA8A}" srcOrd="0" destOrd="0" presId="urn:microsoft.com/office/officeart/2008/layout/HorizontalMultiLevelHierarchy"/>
    <dgm:cxn modelId="{ACF06FD5-BCC4-4BD9-90C4-00E53855F751}" type="presParOf" srcId="{FC36E01C-BD2A-44D8-BC23-E9444A7FCA8A}" destId="{361CB72D-D6D4-409B-90E9-E7CC70817BAD}" srcOrd="0" destOrd="0" presId="urn:microsoft.com/office/officeart/2008/layout/HorizontalMultiLevelHierarchy"/>
    <dgm:cxn modelId="{FAD9E385-9564-494A-B878-2354990B5FA1}" type="presParOf" srcId="{61391E0A-E27C-4B1E-AE42-2C45DC5881B9}" destId="{92D4C52F-7B1D-4EE4-8AFD-1BD2840B10CF}" srcOrd="1" destOrd="0" presId="urn:microsoft.com/office/officeart/2008/layout/HorizontalMultiLevelHierarchy"/>
    <dgm:cxn modelId="{3FAEF1B7-0363-4A04-AC5B-0B590F6BA23B}" type="presParOf" srcId="{92D4C52F-7B1D-4EE4-8AFD-1BD2840B10CF}" destId="{DEF11737-8FC5-44B9-97ED-5928AD581D47}" srcOrd="0" destOrd="0" presId="urn:microsoft.com/office/officeart/2008/layout/HorizontalMultiLevelHierarchy"/>
    <dgm:cxn modelId="{30671CDF-E1E8-4E93-BC9C-7DB19A4CD3D5}" type="presParOf" srcId="{92D4C52F-7B1D-4EE4-8AFD-1BD2840B10CF}" destId="{E1D8C16F-FF23-4A32-B7CA-5835A1D919AC}" srcOrd="1" destOrd="0" presId="urn:microsoft.com/office/officeart/2008/layout/HorizontalMultiLevelHierarchy"/>
    <dgm:cxn modelId="{C1210166-FAE7-4625-B8CE-59CB8C44E541}" type="presParOf" srcId="{E1D8C16F-FF23-4A32-B7CA-5835A1D919AC}" destId="{0A984B78-2466-4CA3-BA60-EE78D75BFCF4}" srcOrd="0" destOrd="0" presId="urn:microsoft.com/office/officeart/2008/layout/HorizontalMultiLevelHierarchy"/>
    <dgm:cxn modelId="{58B5AEB8-359C-434A-BE58-B59CDA1FF139}" type="presParOf" srcId="{0A984B78-2466-4CA3-BA60-EE78D75BFCF4}" destId="{D341CB95-B8C5-4C10-B7A1-35EC8652940A}" srcOrd="0" destOrd="0" presId="urn:microsoft.com/office/officeart/2008/layout/HorizontalMultiLevelHierarchy"/>
    <dgm:cxn modelId="{E99EDC7A-793B-47B5-BEE9-85F3C3A7AD68}" type="presParOf" srcId="{E1D8C16F-FF23-4A32-B7CA-5835A1D919AC}" destId="{4E82A9FB-B8BD-42C0-A09F-DC4DB3BF24A7}" srcOrd="1" destOrd="0" presId="urn:microsoft.com/office/officeart/2008/layout/HorizontalMultiLevelHierarchy"/>
    <dgm:cxn modelId="{6C8D14CB-FEB8-4C9F-9B72-E714212FA879}" type="presParOf" srcId="{4E82A9FB-B8BD-42C0-A09F-DC4DB3BF24A7}" destId="{0A85C769-4C0C-4FD1-BF83-310882D2A6E2}" srcOrd="0" destOrd="0" presId="urn:microsoft.com/office/officeart/2008/layout/HorizontalMultiLevelHierarchy"/>
    <dgm:cxn modelId="{F277CEFE-E650-4C55-A9B1-156F021E15E1}" type="presParOf" srcId="{4E82A9FB-B8BD-42C0-A09F-DC4DB3BF24A7}" destId="{BBDC2FA9-4CBE-4185-A684-F2E5A77F12C8}" srcOrd="1" destOrd="0" presId="urn:microsoft.com/office/officeart/2008/layout/HorizontalMultiLevelHierarchy"/>
    <dgm:cxn modelId="{C8AF07BC-5AE7-43B9-9DAF-F6BDBB641D20}" type="presParOf" srcId="{BBDC2FA9-4CBE-4185-A684-F2E5A77F12C8}" destId="{2C172492-0D88-4CC5-9B25-9A7F6E5A89E0}" srcOrd="0" destOrd="0" presId="urn:microsoft.com/office/officeart/2008/layout/HorizontalMultiLevelHierarchy"/>
    <dgm:cxn modelId="{38AC3E99-C85F-4E62-99EF-6A807D3FE2E4}" type="presParOf" srcId="{2C172492-0D88-4CC5-9B25-9A7F6E5A89E0}" destId="{E0D6BEC3-663C-4F16-8EBD-07CE2DA2874B}" srcOrd="0" destOrd="0" presId="urn:microsoft.com/office/officeart/2008/layout/HorizontalMultiLevelHierarchy"/>
    <dgm:cxn modelId="{E6DFF631-56CD-4632-9A80-1BB740888D4C}" type="presParOf" srcId="{BBDC2FA9-4CBE-4185-A684-F2E5A77F12C8}" destId="{FB84F3B8-50A6-491C-83FF-6C9CCA379F3B}" srcOrd="1" destOrd="0" presId="urn:microsoft.com/office/officeart/2008/layout/HorizontalMultiLevelHierarchy"/>
    <dgm:cxn modelId="{B0518798-A366-48A6-9492-B15DC0D3BE40}" type="presParOf" srcId="{FB84F3B8-50A6-491C-83FF-6C9CCA379F3B}" destId="{A4B13AA8-60C6-476A-8BFD-88229C80BCAD}" srcOrd="0" destOrd="0" presId="urn:microsoft.com/office/officeart/2008/layout/HorizontalMultiLevelHierarchy"/>
    <dgm:cxn modelId="{166AAED0-4F39-441B-BC11-228DC6B116AB}" type="presParOf" srcId="{FB84F3B8-50A6-491C-83FF-6C9CCA379F3B}" destId="{144050E4-49DF-4560-BAC4-236E389DC17A}" srcOrd="1" destOrd="0" presId="urn:microsoft.com/office/officeart/2008/layout/HorizontalMultiLevelHierarchy"/>
    <dgm:cxn modelId="{88E2A5D6-52F4-435F-AC6D-7ECF8FCE7AC5}" type="presParOf" srcId="{61391E0A-E27C-4B1E-AE42-2C45DC5881B9}" destId="{487041D8-0BD6-42A3-978E-D25B579752E8}" srcOrd="2" destOrd="0" presId="urn:microsoft.com/office/officeart/2008/layout/HorizontalMultiLevelHierarchy"/>
    <dgm:cxn modelId="{8AE1D2E1-4814-4647-AC12-63B40ECFDF2F}" type="presParOf" srcId="{487041D8-0BD6-42A3-978E-D25B579752E8}" destId="{A7EDAB6A-0EF9-4F6B-A2C9-DBA5CF1322BE}" srcOrd="0" destOrd="0" presId="urn:microsoft.com/office/officeart/2008/layout/HorizontalMultiLevelHierarchy"/>
    <dgm:cxn modelId="{9D97FE5E-08A1-469B-80EC-DED5215C4AEA}" type="presParOf" srcId="{61391E0A-E27C-4B1E-AE42-2C45DC5881B9}" destId="{D6C4FA45-6DA3-4E3E-BAA1-032AF63D4CC2}" srcOrd="3" destOrd="0" presId="urn:microsoft.com/office/officeart/2008/layout/HorizontalMultiLevelHierarchy"/>
    <dgm:cxn modelId="{E3438642-276F-49FB-BFDA-6D9ACB4E9D23}" type="presParOf" srcId="{D6C4FA45-6DA3-4E3E-BAA1-032AF63D4CC2}" destId="{FF76B40E-32A8-405E-A4C2-CDFD0968223F}" srcOrd="0" destOrd="0" presId="urn:microsoft.com/office/officeart/2008/layout/HorizontalMultiLevelHierarchy"/>
    <dgm:cxn modelId="{67ABFAE2-8815-4AB2-A068-999ED99332C3}" type="presParOf" srcId="{D6C4FA45-6DA3-4E3E-BAA1-032AF63D4CC2}" destId="{8CC7B2F4-49B4-44CC-A3FE-66C458AC0A0A}" srcOrd="1" destOrd="0" presId="urn:microsoft.com/office/officeart/2008/layout/HorizontalMultiLevelHierarchy"/>
    <dgm:cxn modelId="{6AD810CE-7987-4C72-92FB-71433C234BE9}" type="presParOf" srcId="{8CC7B2F4-49B4-44CC-A3FE-66C458AC0A0A}" destId="{F38A5AD0-5B8C-4BE9-94EE-5DC1E9C715DF}" srcOrd="0" destOrd="0" presId="urn:microsoft.com/office/officeart/2008/layout/HorizontalMultiLevelHierarchy"/>
    <dgm:cxn modelId="{7EB6D805-C275-42DA-B20E-6E3EBD29742A}" type="presParOf" srcId="{F38A5AD0-5B8C-4BE9-94EE-5DC1E9C715DF}" destId="{53D546E2-9E48-4688-AF3A-CA5F0B678604}" srcOrd="0" destOrd="0" presId="urn:microsoft.com/office/officeart/2008/layout/HorizontalMultiLevelHierarchy"/>
    <dgm:cxn modelId="{4928379C-65C3-49D5-8D3E-D38E833FA36F}" type="presParOf" srcId="{8CC7B2F4-49B4-44CC-A3FE-66C458AC0A0A}" destId="{AA7BAD1C-949F-4E81-AC36-A1B4FC8F9FE0}" srcOrd="1" destOrd="0" presId="urn:microsoft.com/office/officeart/2008/layout/HorizontalMultiLevelHierarchy"/>
    <dgm:cxn modelId="{52333867-7E1D-4114-9F70-7FD4BCA94B9F}" type="presParOf" srcId="{AA7BAD1C-949F-4E81-AC36-A1B4FC8F9FE0}" destId="{73DA8259-F9BF-410B-80BC-BF5C51BA6164}" srcOrd="0" destOrd="0" presId="urn:microsoft.com/office/officeart/2008/layout/HorizontalMultiLevelHierarchy"/>
    <dgm:cxn modelId="{F955E5E9-4966-43D2-8644-D80A2F5274C5}" type="presParOf" srcId="{AA7BAD1C-949F-4E81-AC36-A1B4FC8F9FE0}" destId="{AA950FA2-58BA-4C06-9520-12106FB3AECD}" srcOrd="1" destOrd="0" presId="urn:microsoft.com/office/officeart/2008/layout/HorizontalMultiLevelHierarchy"/>
    <dgm:cxn modelId="{9B0AAE8F-C478-4142-8066-DDE4E8C40759}" type="presParOf" srcId="{AA950FA2-58BA-4C06-9520-12106FB3AECD}" destId="{46525D51-2FF6-4BB7-B515-BC18EBAD7D04}" srcOrd="0" destOrd="0" presId="urn:microsoft.com/office/officeart/2008/layout/HorizontalMultiLevelHierarchy"/>
    <dgm:cxn modelId="{EE7C9EBB-1FA3-4465-B319-0FB8063AA427}" type="presParOf" srcId="{46525D51-2FF6-4BB7-B515-BC18EBAD7D04}" destId="{3AEE6E2C-16F3-47C2-8F1E-23331B393FD8}" srcOrd="0" destOrd="0" presId="urn:microsoft.com/office/officeart/2008/layout/HorizontalMultiLevelHierarchy"/>
    <dgm:cxn modelId="{4C8BC6F2-110D-4197-AE0A-E4073CF0BB0E}" type="presParOf" srcId="{AA950FA2-58BA-4C06-9520-12106FB3AECD}" destId="{48232D48-0387-43B2-BBD4-A0A0B5C7C0BB}" srcOrd="1" destOrd="0" presId="urn:microsoft.com/office/officeart/2008/layout/HorizontalMultiLevelHierarchy"/>
    <dgm:cxn modelId="{D3674C8F-9E17-4E89-9A9A-586FDC5618DA}" type="presParOf" srcId="{48232D48-0387-43B2-BBD4-A0A0B5C7C0BB}" destId="{C2B2D0E6-F577-48CB-A747-27E04359B759}" srcOrd="0" destOrd="0" presId="urn:microsoft.com/office/officeart/2008/layout/HorizontalMultiLevelHierarchy"/>
    <dgm:cxn modelId="{78ABD0B2-937C-41EB-BDFB-A0E5F62A808A}" type="presParOf" srcId="{48232D48-0387-43B2-BBD4-A0A0B5C7C0BB}" destId="{A94AF0F0-1E9C-4800-B6C3-22D18DACCCDD}"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F26A8-5DE9-4CCC-B864-EFDBBDE03A52}">
      <dsp:nvSpPr>
        <dsp:cNvPr id="0" name=""/>
        <dsp:cNvSpPr/>
      </dsp:nvSpPr>
      <dsp:spPr>
        <a:xfrm>
          <a:off x="2379168" y="2681587"/>
          <a:ext cx="3369601" cy="19584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just" defTabSz="800100">
            <a:lnSpc>
              <a:spcPct val="90000"/>
            </a:lnSpc>
            <a:spcBef>
              <a:spcPct val="0"/>
            </a:spcBef>
            <a:spcAft>
              <a:spcPct val="35000"/>
            </a:spcAft>
            <a:buNone/>
          </a:pPr>
          <a:r>
            <a:rPr lang="zh-CN" altLang="en-US" sz="1800" kern="1200" dirty="0">
              <a:latin typeface="Times New Roman" panose="02020603050405020304" pitchFamily="18" charset="0"/>
              <a:ea typeface="微软雅黑" panose="020B0503020204020204" pitchFamily="34" charset="-122"/>
              <a:cs typeface="Times New Roman" panose="02020603050405020304" pitchFamily="18" charset="0"/>
            </a:rPr>
            <a:t>ALBERT在参数量上比同类模型减少了18倍，训练速度提升了约1.7倍，同时保持了高性能</a:t>
          </a:r>
          <a:endParaRPr lang="zh-CN" altLang="en-US" sz="1800" kern="1200" dirty="0">
            <a:latin typeface="Times New Roman" panose="02020603050405020304" pitchFamily="18" charset="0"/>
            <a:cs typeface="Times New Roman" panose="02020603050405020304" pitchFamily="18" charset="0"/>
          </a:endParaRPr>
        </a:p>
      </dsp:txBody>
      <dsp:txXfrm>
        <a:off x="2474769" y="2777188"/>
        <a:ext cx="3178399" cy="1767198"/>
      </dsp:txXfrm>
    </dsp:sp>
    <dsp:sp modelId="{BF6FB2F3-8E18-47D7-B9EA-60152988E735}">
      <dsp:nvSpPr>
        <dsp:cNvPr id="0" name=""/>
        <dsp:cNvSpPr/>
      </dsp:nvSpPr>
      <dsp:spPr>
        <a:xfrm rot="13172720">
          <a:off x="962181" y="1680140"/>
          <a:ext cx="2291390" cy="73113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CCA82F-71E4-49B6-8773-47AA0B01820E}">
      <dsp:nvSpPr>
        <dsp:cNvPr id="0" name=""/>
        <dsp:cNvSpPr/>
      </dsp:nvSpPr>
      <dsp:spPr>
        <a:xfrm>
          <a:off x="-459637" y="336785"/>
          <a:ext cx="3368089" cy="195894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800100">
            <a:lnSpc>
              <a:spcPct val="90000"/>
            </a:lnSpc>
            <a:spcBef>
              <a:spcPct val="0"/>
            </a:spcBef>
            <a:spcAft>
              <a:spcPct val="35000"/>
            </a:spcAft>
            <a:buNone/>
          </a:pPr>
          <a:r>
            <a:rPr lang="zh-CN" altLang="en-US" sz="1800" b="1" kern="1200" dirty="0">
              <a:latin typeface="Times New Roman" panose="02020603050405020304" pitchFamily="18" charset="0"/>
              <a:ea typeface="微软雅黑" panose="020B0503020204020204" pitchFamily="34" charset="-122"/>
              <a:cs typeface="Times New Roman" panose="02020603050405020304" pitchFamily="18" charset="0"/>
            </a:rPr>
            <a:t>嵌入参数因子分解</a:t>
          </a:r>
          <a:r>
            <a:rPr lang="zh-CN" altLang="en-US" sz="1800" kern="1200" dirty="0">
              <a:latin typeface="Times New Roman" panose="02020603050405020304" pitchFamily="18" charset="0"/>
              <a:ea typeface="微软雅黑" panose="020B0503020204020204" pitchFamily="34" charset="-122"/>
              <a:cs typeface="Times New Roman" panose="02020603050405020304" pitchFamily="18" charset="0"/>
            </a:rPr>
            <a:t>，通过将大的词汇嵌入矩阵分解为两个较小的矩阵，解决了隐藏层大小增加导致词汇嵌入参数量过大的问题</a:t>
          </a:r>
          <a:endParaRPr lang="zh-CN" altLang="en-US" sz="1800" kern="1200" dirty="0">
            <a:latin typeface="Times New Roman" panose="02020603050405020304" pitchFamily="18" charset="0"/>
            <a:cs typeface="Times New Roman" panose="02020603050405020304" pitchFamily="18" charset="0"/>
          </a:endParaRPr>
        </a:p>
      </dsp:txBody>
      <dsp:txXfrm>
        <a:off x="-402261" y="394161"/>
        <a:ext cx="3253337" cy="1844193"/>
      </dsp:txXfrm>
    </dsp:sp>
    <dsp:sp modelId="{FEDBCC9F-5F2A-487A-B720-571CB920A692}">
      <dsp:nvSpPr>
        <dsp:cNvPr id="0" name=""/>
        <dsp:cNvSpPr/>
      </dsp:nvSpPr>
      <dsp:spPr>
        <a:xfrm rot="19110320">
          <a:off x="4810859" y="1671822"/>
          <a:ext cx="2176737" cy="73113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C63A41-2987-4131-85EB-413051BB9502}">
      <dsp:nvSpPr>
        <dsp:cNvPr id="0" name=""/>
        <dsp:cNvSpPr/>
      </dsp:nvSpPr>
      <dsp:spPr>
        <a:xfrm>
          <a:off x="5029635" y="344297"/>
          <a:ext cx="3369600" cy="194399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800100">
            <a:lnSpc>
              <a:spcPct val="90000"/>
            </a:lnSpc>
            <a:spcBef>
              <a:spcPct val="0"/>
            </a:spcBef>
            <a:spcAft>
              <a:spcPct val="35000"/>
            </a:spcAft>
            <a:buNone/>
          </a:pPr>
          <a:r>
            <a:rPr lang="zh-CN" altLang="en-US" sz="1800" b="1" kern="1200" dirty="0">
              <a:latin typeface="Times New Roman" panose="02020603050405020304" pitchFamily="18" charset="0"/>
              <a:ea typeface="微软雅黑" panose="020B0503020204020204" pitchFamily="34" charset="-122"/>
              <a:cs typeface="Times New Roman" panose="02020603050405020304" pitchFamily="18" charset="0"/>
            </a:rPr>
            <a:t>跨层参数共享</a:t>
          </a:r>
          <a:r>
            <a:rPr lang="zh-CN" altLang="en-US" sz="1800" kern="1200" dirty="0">
              <a:latin typeface="Times New Roman" panose="02020603050405020304" pitchFamily="18" charset="0"/>
              <a:ea typeface="微软雅黑" panose="020B0503020204020204" pitchFamily="34" charset="-122"/>
              <a:cs typeface="Times New Roman" panose="02020603050405020304" pitchFamily="18" charset="0"/>
            </a:rPr>
            <a:t>，通过在不同层之间共享参数，有效控制了随网络深度增加而增长的参数量</a:t>
          </a:r>
          <a:endParaRPr lang="zh-CN" altLang="en-US" sz="1800" kern="1200" dirty="0">
            <a:latin typeface="Times New Roman" panose="02020603050405020304" pitchFamily="18" charset="0"/>
            <a:cs typeface="Times New Roman" panose="02020603050405020304" pitchFamily="18" charset="0"/>
          </a:endParaRPr>
        </a:p>
      </dsp:txBody>
      <dsp:txXfrm>
        <a:off x="5086573" y="401235"/>
        <a:ext cx="3255724" cy="1830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FEB94-0D80-46EA-8D79-CFAFD6B69D46}">
      <dsp:nvSpPr>
        <dsp:cNvPr id="0" name=""/>
        <dsp:cNvSpPr/>
      </dsp:nvSpPr>
      <dsp:spPr>
        <a:xfrm>
          <a:off x="2488760" y="2537883"/>
          <a:ext cx="554798" cy="2114324"/>
        </a:xfrm>
        <a:custGeom>
          <a:avLst/>
          <a:gdLst/>
          <a:ahLst/>
          <a:cxnLst/>
          <a:rect l="0" t="0" r="0" b="0"/>
          <a:pathLst>
            <a:path>
              <a:moveTo>
                <a:pt x="0" y="0"/>
              </a:moveTo>
              <a:lnTo>
                <a:pt x="277399" y="0"/>
              </a:lnTo>
              <a:lnTo>
                <a:pt x="277399" y="2114324"/>
              </a:lnTo>
              <a:lnTo>
                <a:pt x="554798" y="211432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2711511" y="3540398"/>
        <a:ext cx="109295" cy="109295"/>
      </dsp:txXfrm>
    </dsp:sp>
    <dsp:sp modelId="{04D81F4B-64B4-496D-8242-5E8F86496112}">
      <dsp:nvSpPr>
        <dsp:cNvPr id="0" name=""/>
        <dsp:cNvSpPr/>
      </dsp:nvSpPr>
      <dsp:spPr>
        <a:xfrm>
          <a:off x="2488760" y="2537883"/>
          <a:ext cx="554798" cy="1057162"/>
        </a:xfrm>
        <a:custGeom>
          <a:avLst/>
          <a:gdLst/>
          <a:ahLst/>
          <a:cxnLst/>
          <a:rect l="0" t="0" r="0" b="0"/>
          <a:pathLst>
            <a:path>
              <a:moveTo>
                <a:pt x="0" y="0"/>
              </a:moveTo>
              <a:lnTo>
                <a:pt x="277399" y="0"/>
              </a:lnTo>
              <a:lnTo>
                <a:pt x="277399" y="1057162"/>
              </a:lnTo>
              <a:lnTo>
                <a:pt x="554798" y="105716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2736312" y="3036617"/>
        <a:ext cx="59694" cy="59694"/>
      </dsp:txXfrm>
    </dsp:sp>
    <dsp:sp modelId="{D8B7575F-B361-4A6B-B399-507902FE38BF}">
      <dsp:nvSpPr>
        <dsp:cNvPr id="0" name=""/>
        <dsp:cNvSpPr/>
      </dsp:nvSpPr>
      <dsp:spPr>
        <a:xfrm>
          <a:off x="2488760" y="2492163"/>
          <a:ext cx="554798" cy="91440"/>
        </a:xfrm>
        <a:custGeom>
          <a:avLst/>
          <a:gdLst/>
          <a:ahLst/>
          <a:cxnLst/>
          <a:rect l="0" t="0" r="0" b="0"/>
          <a:pathLst>
            <a:path>
              <a:moveTo>
                <a:pt x="0" y="45720"/>
              </a:moveTo>
              <a:lnTo>
                <a:pt x="554798"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2752289" y="2524013"/>
        <a:ext cx="27739" cy="27739"/>
      </dsp:txXfrm>
    </dsp:sp>
    <dsp:sp modelId="{9F0700D3-4EDC-4642-824B-9AB92BBDCF96}">
      <dsp:nvSpPr>
        <dsp:cNvPr id="0" name=""/>
        <dsp:cNvSpPr/>
      </dsp:nvSpPr>
      <dsp:spPr>
        <a:xfrm>
          <a:off x="2488760" y="1480721"/>
          <a:ext cx="554798" cy="1057162"/>
        </a:xfrm>
        <a:custGeom>
          <a:avLst/>
          <a:gdLst/>
          <a:ahLst/>
          <a:cxnLst/>
          <a:rect l="0" t="0" r="0" b="0"/>
          <a:pathLst>
            <a:path>
              <a:moveTo>
                <a:pt x="0" y="1057162"/>
              </a:moveTo>
              <a:lnTo>
                <a:pt x="277399" y="1057162"/>
              </a:lnTo>
              <a:lnTo>
                <a:pt x="277399" y="0"/>
              </a:lnTo>
              <a:lnTo>
                <a:pt x="55479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2736312" y="1979454"/>
        <a:ext cx="59694" cy="59694"/>
      </dsp:txXfrm>
    </dsp:sp>
    <dsp:sp modelId="{17A17F5B-CE54-42C9-9C61-B1A1C3835AB1}">
      <dsp:nvSpPr>
        <dsp:cNvPr id="0" name=""/>
        <dsp:cNvSpPr/>
      </dsp:nvSpPr>
      <dsp:spPr>
        <a:xfrm>
          <a:off x="2488760" y="423558"/>
          <a:ext cx="554798" cy="2114324"/>
        </a:xfrm>
        <a:custGeom>
          <a:avLst/>
          <a:gdLst/>
          <a:ahLst/>
          <a:cxnLst/>
          <a:rect l="0" t="0" r="0" b="0"/>
          <a:pathLst>
            <a:path>
              <a:moveTo>
                <a:pt x="0" y="2114324"/>
              </a:moveTo>
              <a:lnTo>
                <a:pt x="277399" y="2114324"/>
              </a:lnTo>
              <a:lnTo>
                <a:pt x="277399" y="0"/>
              </a:lnTo>
              <a:lnTo>
                <a:pt x="55479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2711511" y="1426073"/>
        <a:ext cx="109295" cy="109295"/>
      </dsp:txXfrm>
    </dsp:sp>
    <dsp:sp modelId="{65B622E6-CBCC-40E1-B478-4896D7343683}">
      <dsp:nvSpPr>
        <dsp:cNvPr id="0" name=""/>
        <dsp:cNvSpPr/>
      </dsp:nvSpPr>
      <dsp:spPr>
        <a:xfrm rot="16200000">
          <a:off x="1094863" y="2115018"/>
          <a:ext cx="1942062" cy="8457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latin typeface="Times New Roman" panose="02020603050405020304" pitchFamily="18" charset="0"/>
              <a:ea typeface="微软雅黑" panose="020B0503020204020204" pitchFamily="34" charset="-122"/>
              <a:cs typeface="Times New Roman" panose="02020603050405020304" pitchFamily="18" charset="0"/>
            </a:rPr>
            <a:t>RoBERTa</a:t>
          </a:r>
          <a:endParaRPr lang="zh-CN" altLang="en-US" sz="28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094863" y="2115018"/>
        <a:ext cx="1942062" cy="845729"/>
      </dsp:txXfrm>
    </dsp:sp>
    <dsp:sp modelId="{270E6247-6433-4967-AD5F-D10C9DECE60C}">
      <dsp:nvSpPr>
        <dsp:cNvPr id="0" name=""/>
        <dsp:cNvSpPr/>
      </dsp:nvSpPr>
      <dsp:spPr>
        <a:xfrm>
          <a:off x="3043558" y="693"/>
          <a:ext cx="2773993" cy="8457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Times New Roman" panose="02020603050405020304" pitchFamily="18" charset="0"/>
              <a:ea typeface="微软雅黑" panose="020B0503020204020204" pitchFamily="34" charset="-122"/>
              <a:cs typeface="Times New Roman" panose="02020603050405020304" pitchFamily="18" charset="0"/>
            </a:rPr>
            <a:t>移除</a:t>
          </a:r>
          <a:r>
            <a:rPr lang="en-US" sz="2400" b="0" i="0" kern="1200" dirty="0">
              <a:latin typeface="Times New Roman" panose="02020603050405020304" pitchFamily="18" charset="0"/>
              <a:ea typeface="微软雅黑" panose="020B0503020204020204" pitchFamily="34" charset="-122"/>
              <a:cs typeface="Times New Roman" panose="02020603050405020304" pitchFamily="18" charset="0"/>
            </a:rPr>
            <a:t>NSP</a:t>
          </a:r>
          <a:r>
            <a:rPr lang="zh-CN" altLang="en-US" sz="2400" b="0" i="0" kern="1200" dirty="0">
              <a:latin typeface="Times New Roman" panose="02020603050405020304" pitchFamily="18" charset="0"/>
              <a:ea typeface="微软雅黑" panose="020B0503020204020204" pitchFamily="34" charset="-122"/>
              <a:cs typeface="Times New Roman" panose="02020603050405020304" pitchFamily="18" charset="0"/>
            </a:rPr>
            <a:t>任务</a:t>
          </a:r>
          <a:endParaRPr lang="zh-CN" altLang="en-US" sz="24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3043558" y="693"/>
        <a:ext cx="2773993" cy="845729"/>
      </dsp:txXfrm>
    </dsp:sp>
    <dsp:sp modelId="{60C31FC6-2E11-4F9A-98B7-EE00D5A5C9DF}">
      <dsp:nvSpPr>
        <dsp:cNvPr id="0" name=""/>
        <dsp:cNvSpPr/>
      </dsp:nvSpPr>
      <dsp:spPr>
        <a:xfrm>
          <a:off x="3043558" y="1057856"/>
          <a:ext cx="2773993" cy="8457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Times New Roman" panose="02020603050405020304" pitchFamily="18" charset="0"/>
              <a:ea typeface="微软雅黑" panose="020B0503020204020204" pitchFamily="34" charset="-122"/>
              <a:cs typeface="Times New Roman" panose="02020603050405020304" pitchFamily="18" charset="0"/>
            </a:rPr>
            <a:t>引入动态掩码机制</a:t>
          </a:r>
          <a:endParaRPr lang="zh-CN" altLang="en-US" sz="24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3043558" y="1057856"/>
        <a:ext cx="2773993" cy="845729"/>
      </dsp:txXfrm>
    </dsp:sp>
    <dsp:sp modelId="{51849434-9122-4439-8A69-9D4A29271A0A}">
      <dsp:nvSpPr>
        <dsp:cNvPr id="0" name=""/>
        <dsp:cNvSpPr/>
      </dsp:nvSpPr>
      <dsp:spPr>
        <a:xfrm>
          <a:off x="3043558" y="2115018"/>
          <a:ext cx="2773993" cy="8457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zh-CN" altLang="en-US" sz="2400" b="0" i="0" kern="1200" dirty="0">
              <a:latin typeface="Times New Roman" panose="02020603050405020304" pitchFamily="18" charset="0"/>
              <a:ea typeface="微软雅黑" panose="020B0503020204020204" pitchFamily="34" charset="-122"/>
              <a:cs typeface="Times New Roman" panose="02020603050405020304" pitchFamily="18" charset="0"/>
            </a:rPr>
            <a:t>增加批量大小</a:t>
          </a:r>
        </a:p>
      </dsp:txBody>
      <dsp:txXfrm>
        <a:off x="3043558" y="2115018"/>
        <a:ext cx="2773993" cy="845729"/>
      </dsp:txXfrm>
    </dsp:sp>
    <dsp:sp modelId="{90322370-B732-4173-9CF8-3AF2AC41AB00}">
      <dsp:nvSpPr>
        <dsp:cNvPr id="0" name=""/>
        <dsp:cNvSpPr/>
      </dsp:nvSpPr>
      <dsp:spPr>
        <a:xfrm>
          <a:off x="3043558" y="3172180"/>
          <a:ext cx="2773993" cy="8457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zh-CN" altLang="en-US" sz="2400" b="0" i="0" kern="1200">
              <a:latin typeface="Times New Roman" panose="02020603050405020304" pitchFamily="18" charset="0"/>
              <a:ea typeface="微软雅黑" panose="020B0503020204020204" pitchFamily="34" charset="-122"/>
              <a:cs typeface="Times New Roman" panose="02020603050405020304" pitchFamily="18" charset="0"/>
            </a:rPr>
            <a:t>延长训练时间</a:t>
          </a:r>
        </a:p>
      </dsp:txBody>
      <dsp:txXfrm>
        <a:off x="3043558" y="3172180"/>
        <a:ext cx="2773993" cy="845729"/>
      </dsp:txXfrm>
    </dsp:sp>
    <dsp:sp modelId="{4FC34152-A0E7-43F0-BC23-30EBD0EFB303}">
      <dsp:nvSpPr>
        <dsp:cNvPr id="0" name=""/>
        <dsp:cNvSpPr/>
      </dsp:nvSpPr>
      <dsp:spPr>
        <a:xfrm>
          <a:off x="3043558" y="4229343"/>
          <a:ext cx="2773993" cy="8457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Times New Roman" panose="02020603050405020304" pitchFamily="18" charset="0"/>
              <a:ea typeface="微软雅黑" panose="020B0503020204020204" pitchFamily="34" charset="-122"/>
              <a:cs typeface="Times New Roman" panose="02020603050405020304" pitchFamily="18" charset="0"/>
            </a:rPr>
            <a:t>字节对编码</a:t>
          </a:r>
        </a:p>
      </dsp:txBody>
      <dsp:txXfrm>
        <a:off x="3043558" y="4229343"/>
        <a:ext cx="2773993" cy="845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F5511-3E4E-46EC-BD8B-F78A297F10A5}">
      <dsp:nvSpPr>
        <dsp:cNvPr id="0" name=""/>
        <dsp:cNvSpPr/>
      </dsp:nvSpPr>
      <dsp:spPr>
        <a:xfrm>
          <a:off x="4816408" y="4492215"/>
          <a:ext cx="639766" cy="91440"/>
        </a:xfrm>
        <a:custGeom>
          <a:avLst/>
          <a:gdLst/>
          <a:ahLst/>
          <a:cxnLst/>
          <a:rect l="0" t="0" r="0" b="0"/>
          <a:pathLst>
            <a:path>
              <a:moveTo>
                <a:pt x="0" y="45720"/>
              </a:moveTo>
              <a:lnTo>
                <a:pt x="639766"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120297" y="4521941"/>
        <a:ext cx="31988" cy="31988"/>
      </dsp:txXfrm>
    </dsp:sp>
    <dsp:sp modelId="{04D81F4B-64B4-496D-8242-5E8F86496112}">
      <dsp:nvSpPr>
        <dsp:cNvPr id="0" name=""/>
        <dsp:cNvSpPr/>
      </dsp:nvSpPr>
      <dsp:spPr>
        <a:xfrm>
          <a:off x="977807" y="2709333"/>
          <a:ext cx="639766" cy="1828601"/>
        </a:xfrm>
        <a:custGeom>
          <a:avLst/>
          <a:gdLst/>
          <a:ahLst/>
          <a:cxnLst/>
          <a:rect l="0" t="0" r="0" b="0"/>
          <a:pathLst>
            <a:path>
              <a:moveTo>
                <a:pt x="0" y="0"/>
              </a:moveTo>
              <a:lnTo>
                <a:pt x="319883" y="0"/>
              </a:lnTo>
              <a:lnTo>
                <a:pt x="319883" y="1828601"/>
              </a:lnTo>
              <a:lnTo>
                <a:pt x="639766" y="18286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b="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249259" y="3575202"/>
        <a:ext cx="96864" cy="96864"/>
      </dsp:txXfrm>
    </dsp:sp>
    <dsp:sp modelId="{01635828-99EF-4D2E-BEE4-59CEFACAAF47}">
      <dsp:nvSpPr>
        <dsp:cNvPr id="0" name=""/>
        <dsp:cNvSpPr/>
      </dsp:nvSpPr>
      <dsp:spPr>
        <a:xfrm>
          <a:off x="4816408" y="3273147"/>
          <a:ext cx="639766" cy="91440"/>
        </a:xfrm>
        <a:custGeom>
          <a:avLst/>
          <a:gdLst/>
          <a:ahLst/>
          <a:cxnLst/>
          <a:rect l="0" t="0" r="0" b="0"/>
          <a:pathLst>
            <a:path>
              <a:moveTo>
                <a:pt x="0" y="45720"/>
              </a:moveTo>
              <a:lnTo>
                <a:pt x="639766"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120297" y="3302873"/>
        <a:ext cx="31988" cy="31988"/>
      </dsp:txXfrm>
    </dsp:sp>
    <dsp:sp modelId="{D8B7575F-B361-4A6B-B399-507902FE38BF}">
      <dsp:nvSpPr>
        <dsp:cNvPr id="0" name=""/>
        <dsp:cNvSpPr/>
      </dsp:nvSpPr>
      <dsp:spPr>
        <a:xfrm>
          <a:off x="977807" y="2709333"/>
          <a:ext cx="639766" cy="609533"/>
        </a:xfrm>
        <a:custGeom>
          <a:avLst/>
          <a:gdLst/>
          <a:ahLst/>
          <a:cxnLst/>
          <a:rect l="0" t="0" r="0" b="0"/>
          <a:pathLst>
            <a:path>
              <a:moveTo>
                <a:pt x="0" y="0"/>
              </a:moveTo>
              <a:lnTo>
                <a:pt x="319883" y="0"/>
              </a:lnTo>
              <a:lnTo>
                <a:pt x="319883" y="609533"/>
              </a:lnTo>
              <a:lnTo>
                <a:pt x="639766" y="60953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275600" y="2992009"/>
        <a:ext cx="44182" cy="44182"/>
      </dsp:txXfrm>
    </dsp:sp>
    <dsp:sp modelId="{2DFB26B8-1333-4018-AAD2-E5B110DA200D}">
      <dsp:nvSpPr>
        <dsp:cNvPr id="0" name=""/>
        <dsp:cNvSpPr/>
      </dsp:nvSpPr>
      <dsp:spPr>
        <a:xfrm>
          <a:off x="4816408" y="2054079"/>
          <a:ext cx="639766" cy="91440"/>
        </a:xfrm>
        <a:custGeom>
          <a:avLst/>
          <a:gdLst/>
          <a:ahLst/>
          <a:cxnLst/>
          <a:rect l="0" t="0" r="0" b="0"/>
          <a:pathLst>
            <a:path>
              <a:moveTo>
                <a:pt x="0" y="45720"/>
              </a:moveTo>
              <a:lnTo>
                <a:pt x="639766"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120297" y="2083805"/>
        <a:ext cx="31988" cy="31988"/>
      </dsp:txXfrm>
    </dsp:sp>
    <dsp:sp modelId="{9F0700D3-4EDC-4642-824B-9AB92BBDCF96}">
      <dsp:nvSpPr>
        <dsp:cNvPr id="0" name=""/>
        <dsp:cNvSpPr/>
      </dsp:nvSpPr>
      <dsp:spPr>
        <a:xfrm>
          <a:off x="977807" y="2099799"/>
          <a:ext cx="639766" cy="609533"/>
        </a:xfrm>
        <a:custGeom>
          <a:avLst/>
          <a:gdLst/>
          <a:ahLst/>
          <a:cxnLst/>
          <a:rect l="0" t="0" r="0" b="0"/>
          <a:pathLst>
            <a:path>
              <a:moveTo>
                <a:pt x="0" y="609533"/>
              </a:moveTo>
              <a:lnTo>
                <a:pt x="319883" y="609533"/>
              </a:lnTo>
              <a:lnTo>
                <a:pt x="319883" y="0"/>
              </a:lnTo>
              <a:lnTo>
                <a:pt x="63976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275600" y="2382475"/>
        <a:ext cx="44182" cy="44182"/>
      </dsp:txXfrm>
    </dsp:sp>
    <dsp:sp modelId="{596524D0-D3ED-49A1-883A-3108F0487748}">
      <dsp:nvSpPr>
        <dsp:cNvPr id="0" name=""/>
        <dsp:cNvSpPr/>
      </dsp:nvSpPr>
      <dsp:spPr>
        <a:xfrm>
          <a:off x="4816408" y="835011"/>
          <a:ext cx="639766" cy="91440"/>
        </a:xfrm>
        <a:custGeom>
          <a:avLst/>
          <a:gdLst/>
          <a:ahLst/>
          <a:cxnLst/>
          <a:rect l="0" t="0" r="0" b="0"/>
          <a:pathLst>
            <a:path>
              <a:moveTo>
                <a:pt x="0" y="45720"/>
              </a:moveTo>
              <a:lnTo>
                <a:pt x="639766"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120297" y="864737"/>
        <a:ext cx="31988" cy="31988"/>
      </dsp:txXfrm>
    </dsp:sp>
    <dsp:sp modelId="{17A17F5B-CE54-42C9-9C61-B1A1C3835AB1}">
      <dsp:nvSpPr>
        <dsp:cNvPr id="0" name=""/>
        <dsp:cNvSpPr/>
      </dsp:nvSpPr>
      <dsp:spPr>
        <a:xfrm>
          <a:off x="977807" y="880731"/>
          <a:ext cx="639766" cy="1828601"/>
        </a:xfrm>
        <a:custGeom>
          <a:avLst/>
          <a:gdLst/>
          <a:ahLst/>
          <a:cxnLst/>
          <a:rect l="0" t="0" r="0" b="0"/>
          <a:pathLst>
            <a:path>
              <a:moveTo>
                <a:pt x="0" y="1828601"/>
              </a:moveTo>
              <a:lnTo>
                <a:pt x="319883" y="1828601"/>
              </a:lnTo>
              <a:lnTo>
                <a:pt x="319883" y="0"/>
              </a:lnTo>
              <a:lnTo>
                <a:pt x="63976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b="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249259" y="1746600"/>
        <a:ext cx="96864" cy="96864"/>
      </dsp:txXfrm>
    </dsp:sp>
    <dsp:sp modelId="{65B622E6-CBCC-40E1-B478-4896D7343683}">
      <dsp:nvSpPr>
        <dsp:cNvPr id="0" name=""/>
        <dsp:cNvSpPr/>
      </dsp:nvSpPr>
      <dsp:spPr>
        <a:xfrm rot="16200000">
          <a:off x="-629564" y="2221706"/>
          <a:ext cx="2239491" cy="9752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0" kern="1200" dirty="0">
              <a:latin typeface="Times New Roman" panose="02020603050405020304" pitchFamily="18" charset="0"/>
              <a:ea typeface="微软雅黑" panose="020B0503020204020204" pitchFamily="34" charset="-122"/>
              <a:cs typeface="Times New Roman" panose="02020603050405020304" pitchFamily="18" charset="0"/>
            </a:rPr>
            <a:t>GPT-3</a:t>
          </a:r>
          <a:endParaRPr lang="zh-CN" altLang="en-US" sz="3200" b="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629564" y="2221706"/>
        <a:ext cx="2239491" cy="975254"/>
      </dsp:txXfrm>
    </dsp:sp>
    <dsp:sp modelId="{270E6247-6433-4967-AD5F-D10C9DECE60C}">
      <dsp:nvSpPr>
        <dsp:cNvPr id="0" name=""/>
        <dsp:cNvSpPr/>
      </dsp:nvSpPr>
      <dsp:spPr>
        <a:xfrm>
          <a:off x="1617574" y="393104"/>
          <a:ext cx="3198833" cy="9752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b="0" i="0" kern="1200" dirty="0">
              <a:latin typeface="Times New Roman" panose="02020603050405020304" pitchFamily="18" charset="0"/>
              <a:ea typeface="微软雅黑" panose="020B0503020204020204" pitchFamily="34" charset="-122"/>
              <a:cs typeface="Times New Roman" panose="02020603050405020304" pitchFamily="18" charset="0"/>
            </a:rPr>
            <a:t>增加词向量长度</a:t>
          </a:r>
          <a:endParaRPr lang="zh-CN" altLang="en-US" sz="1900" b="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617574" y="393104"/>
        <a:ext cx="3198833" cy="975254"/>
      </dsp:txXfrm>
    </dsp:sp>
    <dsp:sp modelId="{1B0DFC18-B6E3-478A-9F52-750C00FABA25}">
      <dsp:nvSpPr>
        <dsp:cNvPr id="0" name=""/>
        <dsp:cNvSpPr/>
      </dsp:nvSpPr>
      <dsp:spPr>
        <a:xfrm>
          <a:off x="5456175" y="393104"/>
          <a:ext cx="3198833" cy="9752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b="0" kern="1200" dirty="0">
              <a:latin typeface="Times New Roman" panose="02020603050405020304" pitchFamily="18" charset="0"/>
              <a:ea typeface="微软雅黑" panose="020B0503020204020204" pitchFamily="34" charset="-122"/>
              <a:cs typeface="Times New Roman" panose="02020603050405020304" pitchFamily="18" charset="0"/>
            </a:rPr>
            <a:t>将词向量长度增至</a:t>
          </a:r>
          <a:r>
            <a:rPr lang="en-US" altLang="en-US" sz="1900" b="0" kern="1200" dirty="0">
              <a:latin typeface="Times New Roman" panose="02020603050405020304" pitchFamily="18" charset="0"/>
              <a:ea typeface="微软雅黑" panose="020B0503020204020204" pitchFamily="34" charset="-122"/>
              <a:cs typeface="Times New Roman" panose="02020603050405020304" pitchFamily="18" charset="0"/>
            </a:rPr>
            <a:t>12,888</a:t>
          </a:r>
          <a:endParaRPr lang="zh-CN" altLang="en-US" sz="1900" b="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456175" y="393104"/>
        <a:ext cx="3198833" cy="975254"/>
      </dsp:txXfrm>
    </dsp:sp>
    <dsp:sp modelId="{60C31FC6-2E11-4F9A-98B7-EE00D5A5C9DF}">
      <dsp:nvSpPr>
        <dsp:cNvPr id="0" name=""/>
        <dsp:cNvSpPr/>
      </dsp:nvSpPr>
      <dsp:spPr>
        <a:xfrm>
          <a:off x="1617574" y="1612172"/>
          <a:ext cx="3198833" cy="9752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b="0" i="0" kern="1200" dirty="0">
              <a:latin typeface="Times New Roman" panose="02020603050405020304" pitchFamily="18" charset="0"/>
              <a:ea typeface="微软雅黑" panose="020B0503020204020204" pitchFamily="34" charset="-122"/>
              <a:cs typeface="Times New Roman" panose="02020603050405020304" pitchFamily="18" charset="0"/>
            </a:rPr>
            <a:t>增加上下文窗口</a:t>
          </a:r>
          <a:endParaRPr lang="zh-CN" altLang="en-US" sz="1900" b="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617574" y="1612172"/>
        <a:ext cx="3198833" cy="975254"/>
      </dsp:txXfrm>
    </dsp:sp>
    <dsp:sp modelId="{0DE64E58-7167-45AB-834C-88B84F125792}">
      <dsp:nvSpPr>
        <dsp:cNvPr id="0" name=""/>
        <dsp:cNvSpPr/>
      </dsp:nvSpPr>
      <dsp:spPr>
        <a:xfrm>
          <a:off x="5456175" y="1612172"/>
          <a:ext cx="3198833" cy="9752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b="0" kern="1200" dirty="0">
              <a:latin typeface="Times New Roman" panose="02020603050405020304" pitchFamily="18" charset="0"/>
              <a:ea typeface="微软雅黑" panose="020B0503020204020204" pitchFamily="34" charset="-122"/>
              <a:cs typeface="Times New Roman" panose="02020603050405020304" pitchFamily="18" charset="0"/>
            </a:rPr>
            <a:t>上下文窗口大小扩展到</a:t>
          </a:r>
          <a:r>
            <a:rPr lang="en-US" altLang="en-US" sz="1900" b="0" kern="1200" dirty="0">
              <a:latin typeface="Times New Roman" panose="02020603050405020304" pitchFamily="18" charset="0"/>
              <a:ea typeface="微软雅黑" panose="020B0503020204020204" pitchFamily="34" charset="-122"/>
              <a:cs typeface="Times New Roman" panose="02020603050405020304" pitchFamily="18" charset="0"/>
            </a:rPr>
            <a:t>2048</a:t>
          </a:r>
          <a:r>
            <a:rPr lang="zh-CN" altLang="en-US" sz="1900" b="0" kern="1200" dirty="0">
              <a:latin typeface="Times New Roman" panose="02020603050405020304" pitchFamily="18" charset="0"/>
              <a:ea typeface="微软雅黑" panose="020B0503020204020204" pitchFamily="34" charset="-122"/>
              <a:cs typeface="Times New Roman" panose="02020603050405020304" pitchFamily="18" charset="0"/>
            </a:rPr>
            <a:t>个词元</a:t>
          </a:r>
        </a:p>
      </dsp:txBody>
      <dsp:txXfrm>
        <a:off x="5456175" y="1612172"/>
        <a:ext cx="3198833" cy="975254"/>
      </dsp:txXfrm>
    </dsp:sp>
    <dsp:sp modelId="{51849434-9122-4439-8A69-9D4A29271A0A}">
      <dsp:nvSpPr>
        <dsp:cNvPr id="0" name=""/>
        <dsp:cNvSpPr/>
      </dsp:nvSpPr>
      <dsp:spPr>
        <a:xfrm>
          <a:off x="1617574" y="2831240"/>
          <a:ext cx="3198833" cy="9752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zh-CN" altLang="en-US" sz="1900" b="0" i="0" kern="1200" dirty="0">
              <a:latin typeface="Times New Roman" panose="02020603050405020304" pitchFamily="18" charset="0"/>
              <a:ea typeface="微软雅黑" panose="020B0503020204020204" pitchFamily="34" charset="-122"/>
              <a:cs typeface="Times New Roman" panose="02020603050405020304" pitchFamily="18" charset="0"/>
            </a:rPr>
            <a:t>引入新的注意力机制</a:t>
          </a:r>
        </a:p>
      </dsp:txBody>
      <dsp:txXfrm>
        <a:off x="1617574" y="2831240"/>
        <a:ext cx="3198833" cy="975254"/>
      </dsp:txXfrm>
    </dsp:sp>
    <dsp:sp modelId="{95490166-FBE7-455A-A860-05C3D3C8B874}">
      <dsp:nvSpPr>
        <dsp:cNvPr id="0" name=""/>
        <dsp:cNvSpPr/>
      </dsp:nvSpPr>
      <dsp:spPr>
        <a:xfrm>
          <a:off x="5456175" y="2831240"/>
          <a:ext cx="3198833" cy="9752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b="0" i="0" kern="1200" dirty="0">
              <a:latin typeface="Times New Roman" panose="02020603050405020304" pitchFamily="18" charset="0"/>
              <a:ea typeface="微软雅黑" panose="020B0503020204020204" pitchFamily="34" charset="-122"/>
              <a:cs typeface="Times New Roman" panose="02020603050405020304" pitchFamily="18" charset="0"/>
            </a:rPr>
            <a:t>采用交替稠密和局部带状稀疏的注意力机制</a:t>
          </a:r>
          <a:endParaRPr lang="zh-CN" altLang="en-US" sz="1900" b="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456175" y="2831240"/>
        <a:ext cx="3198833" cy="975254"/>
      </dsp:txXfrm>
    </dsp:sp>
    <dsp:sp modelId="{90322370-B732-4173-9CF8-3AF2AC41AB00}">
      <dsp:nvSpPr>
        <dsp:cNvPr id="0" name=""/>
        <dsp:cNvSpPr/>
      </dsp:nvSpPr>
      <dsp:spPr>
        <a:xfrm>
          <a:off x="1617574" y="4050308"/>
          <a:ext cx="3198833" cy="9752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zh-CN" altLang="en-US" sz="1900" b="0" i="0" kern="1200" dirty="0">
              <a:latin typeface="Times New Roman" panose="02020603050405020304" pitchFamily="18" charset="0"/>
              <a:ea typeface="微软雅黑" panose="020B0503020204020204" pitchFamily="34" charset="-122"/>
              <a:cs typeface="Times New Roman" panose="02020603050405020304" pitchFamily="18" charset="0"/>
            </a:rPr>
            <a:t>使用局部敏感哈希技术</a:t>
          </a:r>
        </a:p>
      </dsp:txBody>
      <dsp:txXfrm>
        <a:off x="1617574" y="4050308"/>
        <a:ext cx="3198833" cy="975254"/>
      </dsp:txXfrm>
    </dsp:sp>
    <dsp:sp modelId="{89AEBF30-57AE-4EE6-AEB0-042232A71085}">
      <dsp:nvSpPr>
        <dsp:cNvPr id="0" name=""/>
        <dsp:cNvSpPr/>
      </dsp:nvSpPr>
      <dsp:spPr>
        <a:xfrm>
          <a:off x="5456175" y="4050308"/>
          <a:ext cx="3198833" cy="9752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b="0" i="0" kern="1200" dirty="0">
              <a:latin typeface="Times New Roman" panose="02020603050405020304" pitchFamily="18" charset="0"/>
              <a:ea typeface="微软雅黑" panose="020B0503020204020204" pitchFamily="34" charset="-122"/>
              <a:cs typeface="Times New Roman" panose="02020603050405020304" pitchFamily="18" charset="0"/>
            </a:rPr>
            <a:t>将输入序列划分为多个桶，并在每个桶内计算注意力权重</a:t>
          </a:r>
          <a:endParaRPr lang="zh-CN" altLang="en-US" sz="1900" b="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456175" y="4050308"/>
        <a:ext cx="3198833" cy="9752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980B6-CC6E-473C-8E71-4A861EF7521C}">
      <dsp:nvSpPr>
        <dsp:cNvPr id="0" name=""/>
        <dsp:cNvSpPr/>
      </dsp:nvSpPr>
      <dsp:spPr>
        <a:xfrm>
          <a:off x="4521967" y="4380990"/>
          <a:ext cx="600853" cy="91440"/>
        </a:xfrm>
        <a:custGeom>
          <a:avLst/>
          <a:gdLst/>
          <a:ahLst/>
          <a:cxnLst/>
          <a:rect l="0" t="0" r="0" b="0"/>
          <a:pathLst>
            <a:path>
              <a:moveTo>
                <a:pt x="0" y="45720"/>
              </a:moveTo>
              <a:lnTo>
                <a:pt x="600853"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4807372" y="4411689"/>
        <a:ext cx="30042" cy="30042"/>
      </dsp:txXfrm>
    </dsp:sp>
    <dsp:sp modelId="{811CB04B-83A9-452A-8CDD-CEE76819764C}">
      <dsp:nvSpPr>
        <dsp:cNvPr id="0" name=""/>
        <dsp:cNvSpPr/>
      </dsp:nvSpPr>
      <dsp:spPr>
        <a:xfrm>
          <a:off x="916848" y="2709333"/>
          <a:ext cx="600853" cy="1717377"/>
        </a:xfrm>
        <a:custGeom>
          <a:avLst/>
          <a:gdLst/>
          <a:ahLst/>
          <a:cxnLst/>
          <a:rect l="0" t="0" r="0" b="0"/>
          <a:pathLst>
            <a:path>
              <a:moveTo>
                <a:pt x="0" y="0"/>
              </a:moveTo>
              <a:lnTo>
                <a:pt x="300426" y="0"/>
              </a:lnTo>
              <a:lnTo>
                <a:pt x="300426" y="1717377"/>
              </a:lnTo>
              <a:lnTo>
                <a:pt x="600853" y="171737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171788" y="3522535"/>
        <a:ext cx="90972" cy="90972"/>
      </dsp:txXfrm>
    </dsp:sp>
    <dsp:sp modelId="{4B1071A2-B405-4490-B857-D6D33204449D}">
      <dsp:nvSpPr>
        <dsp:cNvPr id="0" name=""/>
        <dsp:cNvSpPr/>
      </dsp:nvSpPr>
      <dsp:spPr>
        <a:xfrm>
          <a:off x="4521967" y="3236072"/>
          <a:ext cx="600853" cy="91440"/>
        </a:xfrm>
        <a:custGeom>
          <a:avLst/>
          <a:gdLst/>
          <a:ahLst/>
          <a:cxnLst/>
          <a:rect l="0" t="0" r="0" b="0"/>
          <a:pathLst>
            <a:path>
              <a:moveTo>
                <a:pt x="0" y="45720"/>
              </a:moveTo>
              <a:lnTo>
                <a:pt x="600853"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4807372" y="3266771"/>
        <a:ext cx="30042" cy="30042"/>
      </dsp:txXfrm>
    </dsp:sp>
    <dsp:sp modelId="{076425D5-4D13-42A6-9793-3E10AB9488A3}">
      <dsp:nvSpPr>
        <dsp:cNvPr id="0" name=""/>
        <dsp:cNvSpPr/>
      </dsp:nvSpPr>
      <dsp:spPr>
        <a:xfrm>
          <a:off x="916848" y="2709333"/>
          <a:ext cx="600853" cy="572459"/>
        </a:xfrm>
        <a:custGeom>
          <a:avLst/>
          <a:gdLst/>
          <a:ahLst/>
          <a:cxnLst/>
          <a:rect l="0" t="0" r="0" b="0"/>
          <a:pathLst>
            <a:path>
              <a:moveTo>
                <a:pt x="0" y="0"/>
              </a:moveTo>
              <a:lnTo>
                <a:pt x="300426" y="0"/>
              </a:lnTo>
              <a:lnTo>
                <a:pt x="300426" y="572459"/>
              </a:lnTo>
              <a:lnTo>
                <a:pt x="600853" y="5724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196527" y="2974815"/>
        <a:ext cx="41494" cy="41494"/>
      </dsp:txXfrm>
    </dsp:sp>
    <dsp:sp modelId="{1F7F1A9D-D5AF-453F-84E2-AC67BEDDF01D}">
      <dsp:nvSpPr>
        <dsp:cNvPr id="0" name=""/>
        <dsp:cNvSpPr/>
      </dsp:nvSpPr>
      <dsp:spPr>
        <a:xfrm>
          <a:off x="4521967" y="2091154"/>
          <a:ext cx="600853" cy="91440"/>
        </a:xfrm>
        <a:custGeom>
          <a:avLst/>
          <a:gdLst/>
          <a:ahLst/>
          <a:cxnLst/>
          <a:rect l="0" t="0" r="0" b="0"/>
          <a:pathLst>
            <a:path>
              <a:moveTo>
                <a:pt x="0" y="45720"/>
              </a:moveTo>
              <a:lnTo>
                <a:pt x="600853"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4807372" y="2121853"/>
        <a:ext cx="30042" cy="30042"/>
      </dsp:txXfrm>
    </dsp:sp>
    <dsp:sp modelId="{E11B84FB-CFBA-4F78-A270-16E9BE89F56F}">
      <dsp:nvSpPr>
        <dsp:cNvPr id="0" name=""/>
        <dsp:cNvSpPr/>
      </dsp:nvSpPr>
      <dsp:spPr>
        <a:xfrm>
          <a:off x="916848" y="2136874"/>
          <a:ext cx="600853" cy="572459"/>
        </a:xfrm>
        <a:custGeom>
          <a:avLst/>
          <a:gdLst/>
          <a:ahLst/>
          <a:cxnLst/>
          <a:rect l="0" t="0" r="0" b="0"/>
          <a:pathLst>
            <a:path>
              <a:moveTo>
                <a:pt x="0" y="572459"/>
              </a:moveTo>
              <a:lnTo>
                <a:pt x="300426" y="572459"/>
              </a:lnTo>
              <a:lnTo>
                <a:pt x="300426" y="0"/>
              </a:lnTo>
              <a:lnTo>
                <a:pt x="60085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196527" y="2402356"/>
        <a:ext cx="41494" cy="41494"/>
      </dsp:txXfrm>
    </dsp:sp>
    <dsp:sp modelId="{C3C43717-4F9C-46D3-973D-382F9B137DCA}">
      <dsp:nvSpPr>
        <dsp:cNvPr id="0" name=""/>
        <dsp:cNvSpPr/>
      </dsp:nvSpPr>
      <dsp:spPr>
        <a:xfrm>
          <a:off x="4521967" y="946236"/>
          <a:ext cx="600853" cy="91440"/>
        </a:xfrm>
        <a:custGeom>
          <a:avLst/>
          <a:gdLst/>
          <a:ahLst/>
          <a:cxnLst/>
          <a:rect l="0" t="0" r="0" b="0"/>
          <a:pathLst>
            <a:path>
              <a:moveTo>
                <a:pt x="0" y="45720"/>
              </a:moveTo>
              <a:lnTo>
                <a:pt x="600853"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4807372" y="976934"/>
        <a:ext cx="30042" cy="30042"/>
      </dsp:txXfrm>
    </dsp:sp>
    <dsp:sp modelId="{F574B6E8-4153-4EE8-88AD-83E8D0C28632}">
      <dsp:nvSpPr>
        <dsp:cNvPr id="0" name=""/>
        <dsp:cNvSpPr/>
      </dsp:nvSpPr>
      <dsp:spPr>
        <a:xfrm>
          <a:off x="916848" y="991956"/>
          <a:ext cx="600853" cy="1717377"/>
        </a:xfrm>
        <a:custGeom>
          <a:avLst/>
          <a:gdLst/>
          <a:ahLst/>
          <a:cxnLst/>
          <a:rect l="0" t="0" r="0" b="0"/>
          <a:pathLst>
            <a:path>
              <a:moveTo>
                <a:pt x="0" y="1717377"/>
              </a:moveTo>
              <a:lnTo>
                <a:pt x="300426" y="1717377"/>
              </a:lnTo>
              <a:lnTo>
                <a:pt x="300426" y="0"/>
              </a:lnTo>
              <a:lnTo>
                <a:pt x="60085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171788" y="1805158"/>
        <a:ext cx="90972" cy="90972"/>
      </dsp:txXfrm>
    </dsp:sp>
    <dsp:sp modelId="{A0E90B28-C80F-4C9A-867D-4FF3A3EEFBB5}">
      <dsp:nvSpPr>
        <dsp:cNvPr id="0" name=""/>
        <dsp:cNvSpPr/>
      </dsp:nvSpPr>
      <dsp:spPr>
        <a:xfrm rot="16200000">
          <a:off x="-429864" y="2251366"/>
          <a:ext cx="1777491" cy="91593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err="1">
              <a:latin typeface="Times New Roman" panose="02020603050405020304" pitchFamily="18" charset="0"/>
              <a:ea typeface="微软雅黑" panose="020B0503020204020204" pitchFamily="34" charset="-122"/>
              <a:cs typeface="Times New Roman" panose="02020603050405020304" pitchFamily="18" charset="0"/>
            </a:rPr>
            <a:t>LLaMA</a:t>
          </a:r>
          <a:endParaRPr lang="zh-CN" altLang="en-US" sz="32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429864" y="2251366"/>
        <a:ext cx="1777491" cy="915934"/>
      </dsp:txXfrm>
    </dsp:sp>
    <dsp:sp modelId="{9E994817-CA3A-4D90-AD28-90BF98B67E32}">
      <dsp:nvSpPr>
        <dsp:cNvPr id="0" name=""/>
        <dsp:cNvSpPr/>
      </dsp:nvSpPr>
      <dsp:spPr>
        <a:xfrm>
          <a:off x="1517701" y="533988"/>
          <a:ext cx="3004265" cy="9159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i="0" kern="1200" dirty="0">
              <a:latin typeface="Times New Roman" panose="02020603050405020304" pitchFamily="18" charset="0"/>
              <a:ea typeface="微软雅黑" panose="020B0503020204020204" pitchFamily="34" charset="-122"/>
              <a:cs typeface="Times New Roman" panose="02020603050405020304" pitchFamily="18" charset="0"/>
            </a:rPr>
            <a:t>完全基于公开数据集进行训练</a:t>
          </a:r>
          <a:endParaRPr lang="zh-CN" altLang="en-US" sz="20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517701" y="533988"/>
        <a:ext cx="3004265" cy="915934"/>
      </dsp:txXfrm>
    </dsp:sp>
    <dsp:sp modelId="{1E0C61C4-2D84-4CE5-8EED-2CBE13D44F42}">
      <dsp:nvSpPr>
        <dsp:cNvPr id="0" name=""/>
        <dsp:cNvSpPr/>
      </dsp:nvSpPr>
      <dsp:spPr>
        <a:xfrm>
          <a:off x="5122820" y="533988"/>
          <a:ext cx="3004265" cy="9159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zh-CN" altLang="en-US" sz="1800" b="0" i="0" kern="1200" dirty="0">
              <a:latin typeface="Times New Roman" panose="02020603050405020304" pitchFamily="18" charset="0"/>
              <a:ea typeface="微软雅黑" panose="020B0503020204020204" pitchFamily="34" charset="-122"/>
              <a:cs typeface="Times New Roman" panose="02020603050405020304" pitchFamily="18" charset="0"/>
            </a:rPr>
            <a:t>增强了模型的透明度和可验证性</a:t>
          </a:r>
          <a:endParaRPr lang="zh-CN" altLang="en-US" sz="18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122820" y="533988"/>
        <a:ext cx="3004265" cy="915934"/>
      </dsp:txXfrm>
    </dsp:sp>
    <dsp:sp modelId="{49A9C322-010C-4FE0-B4CC-6F9B79D28289}">
      <dsp:nvSpPr>
        <dsp:cNvPr id="0" name=""/>
        <dsp:cNvSpPr/>
      </dsp:nvSpPr>
      <dsp:spPr>
        <a:xfrm>
          <a:off x="1517701" y="1678907"/>
          <a:ext cx="3004265" cy="9159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i="0" kern="1200" dirty="0">
              <a:latin typeface="Times New Roman" panose="02020603050405020304" pitchFamily="18" charset="0"/>
              <a:ea typeface="微软雅黑" panose="020B0503020204020204" pitchFamily="34" charset="-122"/>
              <a:cs typeface="Times New Roman" panose="02020603050405020304" pitchFamily="18" charset="0"/>
            </a:rPr>
            <a:t>引入</a:t>
          </a:r>
          <a:r>
            <a:rPr lang="en-US" altLang="zh-CN" sz="2000" b="0" i="0" kern="1200" dirty="0" err="1">
              <a:latin typeface="Times New Roman" panose="02020603050405020304" pitchFamily="18" charset="0"/>
              <a:ea typeface="微软雅黑" panose="020B0503020204020204" pitchFamily="34" charset="-122"/>
              <a:cs typeface="Times New Roman" panose="02020603050405020304" pitchFamily="18" charset="0"/>
            </a:rPr>
            <a:t>RMSNorm</a:t>
          </a:r>
          <a:r>
            <a:rPr lang="zh-CN" altLang="en-US" sz="2000" b="0" i="0" kern="1200" dirty="0">
              <a:latin typeface="Times New Roman" panose="02020603050405020304" pitchFamily="18" charset="0"/>
              <a:ea typeface="微软雅黑" panose="020B0503020204020204" pitchFamily="34" charset="-122"/>
              <a:cs typeface="Times New Roman" panose="02020603050405020304" pitchFamily="18" charset="0"/>
            </a:rPr>
            <a:t>归一化处理</a:t>
          </a:r>
          <a:endParaRPr lang="zh-CN" altLang="en-US" sz="20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517701" y="1678907"/>
        <a:ext cx="3004265" cy="915934"/>
      </dsp:txXfrm>
    </dsp:sp>
    <dsp:sp modelId="{DD181822-EF8F-417C-AC8A-3E8D2954815E}">
      <dsp:nvSpPr>
        <dsp:cNvPr id="0" name=""/>
        <dsp:cNvSpPr/>
      </dsp:nvSpPr>
      <dsp:spPr>
        <a:xfrm>
          <a:off x="5122820" y="1678907"/>
          <a:ext cx="3004265" cy="9159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zh-CN" altLang="en-US" sz="1600" b="0" i="0" kern="1200" dirty="0">
              <a:latin typeface="Times New Roman" panose="02020603050405020304" pitchFamily="18" charset="0"/>
              <a:ea typeface="微软雅黑" panose="020B0503020204020204" pitchFamily="34" charset="-122"/>
              <a:cs typeface="Times New Roman" panose="02020603050405020304" pitchFamily="18" charset="0"/>
            </a:rPr>
            <a:t>在每个</a:t>
          </a:r>
          <a:r>
            <a:rPr lang="en-US" altLang="zh-CN" sz="1600" b="0" i="0" kern="12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1600" b="0" i="0" kern="1200" dirty="0">
              <a:latin typeface="Times New Roman" panose="02020603050405020304" pitchFamily="18" charset="0"/>
              <a:ea typeface="微软雅黑" panose="020B0503020204020204" pitchFamily="34" charset="-122"/>
              <a:cs typeface="Times New Roman" panose="02020603050405020304" pitchFamily="18" charset="0"/>
            </a:rPr>
            <a:t>子层的输入端进行归一化，增强训练的稳定性</a:t>
          </a:r>
          <a:endParaRPr lang="zh-CN" altLang="en-US" sz="16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122820" y="1678907"/>
        <a:ext cx="3004265" cy="915934"/>
      </dsp:txXfrm>
    </dsp:sp>
    <dsp:sp modelId="{8DEF2BC9-237B-455F-BC1F-E95DDB2B8088}">
      <dsp:nvSpPr>
        <dsp:cNvPr id="0" name=""/>
        <dsp:cNvSpPr/>
      </dsp:nvSpPr>
      <dsp:spPr>
        <a:xfrm>
          <a:off x="1517701" y="2823825"/>
          <a:ext cx="3004265" cy="9159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i="0" kern="1200" dirty="0">
              <a:latin typeface="Times New Roman" panose="02020603050405020304" pitchFamily="18" charset="0"/>
              <a:ea typeface="微软雅黑" panose="020B0503020204020204" pitchFamily="34" charset="-122"/>
              <a:cs typeface="Times New Roman" panose="02020603050405020304" pitchFamily="18" charset="0"/>
            </a:rPr>
            <a:t>采用</a:t>
          </a:r>
          <a:r>
            <a:rPr lang="en-US" sz="2000" b="0" i="0" kern="1200" dirty="0">
              <a:latin typeface="Times New Roman" panose="02020603050405020304" pitchFamily="18" charset="0"/>
              <a:ea typeface="微软雅黑" panose="020B0503020204020204" pitchFamily="34" charset="-122"/>
              <a:cs typeface="Times New Roman" panose="02020603050405020304" pitchFamily="18" charset="0"/>
            </a:rPr>
            <a:t>ROPE</a:t>
          </a:r>
          <a:r>
            <a:rPr lang="zh-CN" altLang="en-US" sz="2000" b="0" i="0" kern="1200" dirty="0">
              <a:latin typeface="Times New Roman" panose="02020603050405020304" pitchFamily="18" charset="0"/>
              <a:ea typeface="微软雅黑" panose="020B0503020204020204" pitchFamily="34" charset="-122"/>
              <a:cs typeface="Times New Roman" panose="02020603050405020304" pitchFamily="18" charset="0"/>
            </a:rPr>
            <a:t>策略</a:t>
          </a:r>
          <a:endParaRPr lang="zh-CN" altLang="en-US" sz="20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517701" y="2823825"/>
        <a:ext cx="3004265" cy="915934"/>
      </dsp:txXfrm>
    </dsp:sp>
    <dsp:sp modelId="{2921F1CA-8A62-42EE-8630-3F0807D51BCA}">
      <dsp:nvSpPr>
        <dsp:cNvPr id="0" name=""/>
        <dsp:cNvSpPr/>
      </dsp:nvSpPr>
      <dsp:spPr>
        <a:xfrm>
          <a:off x="5122820" y="2823825"/>
          <a:ext cx="3004265" cy="9159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zh-CN" altLang="en-US" sz="1800" b="0" i="0" kern="1200" dirty="0">
              <a:latin typeface="Times New Roman" panose="02020603050405020304" pitchFamily="18" charset="0"/>
              <a:ea typeface="微软雅黑" panose="020B0503020204020204" pitchFamily="34" charset="-122"/>
              <a:cs typeface="Times New Roman" panose="02020603050405020304" pitchFamily="18" charset="0"/>
            </a:rPr>
            <a:t>更有效地处理不同长度的文本序列</a:t>
          </a:r>
          <a:endParaRPr lang="zh-CN" altLang="en-US" sz="18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122820" y="2823825"/>
        <a:ext cx="3004265" cy="915934"/>
      </dsp:txXfrm>
    </dsp:sp>
    <dsp:sp modelId="{0B69094E-76B7-4DBE-9473-C857046A522E}">
      <dsp:nvSpPr>
        <dsp:cNvPr id="0" name=""/>
        <dsp:cNvSpPr/>
      </dsp:nvSpPr>
      <dsp:spPr>
        <a:xfrm>
          <a:off x="1517701" y="3968743"/>
          <a:ext cx="3004265" cy="9159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i="0" kern="1200" dirty="0">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000" b="0" i="0" kern="1200" dirty="0" err="1">
              <a:latin typeface="Times New Roman" panose="02020603050405020304" pitchFamily="18" charset="0"/>
              <a:ea typeface="微软雅黑" panose="020B0503020204020204" pitchFamily="34" charset="-122"/>
              <a:cs typeface="Times New Roman" panose="02020603050405020304" pitchFamily="18" charset="0"/>
            </a:rPr>
            <a:t>SwiGLU</a:t>
          </a:r>
          <a:r>
            <a:rPr lang="zh-CN" altLang="en-US" sz="2000" b="0" i="0" kern="1200" dirty="0">
              <a:latin typeface="Times New Roman" panose="02020603050405020304" pitchFamily="18" charset="0"/>
              <a:ea typeface="微软雅黑" panose="020B0503020204020204" pitchFamily="34" charset="-122"/>
              <a:cs typeface="Times New Roman" panose="02020603050405020304" pitchFamily="18" charset="0"/>
            </a:rPr>
            <a:t>激活函数</a:t>
          </a:r>
          <a:endParaRPr lang="zh-CN" altLang="en-US" sz="20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517701" y="3968743"/>
        <a:ext cx="3004265" cy="915934"/>
      </dsp:txXfrm>
    </dsp:sp>
    <dsp:sp modelId="{DE8F867A-2CA2-4B48-A127-EF47056F59DD}">
      <dsp:nvSpPr>
        <dsp:cNvPr id="0" name=""/>
        <dsp:cNvSpPr/>
      </dsp:nvSpPr>
      <dsp:spPr>
        <a:xfrm>
          <a:off x="5122820" y="3968743"/>
          <a:ext cx="3004265" cy="9159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zh-CN" altLang="en-US" sz="1800" b="0" i="0" kern="1200" dirty="0">
              <a:latin typeface="Times New Roman" panose="02020603050405020304" pitchFamily="18" charset="0"/>
              <a:ea typeface="微软雅黑" panose="020B0503020204020204" pitchFamily="34" charset="-122"/>
              <a:cs typeface="Times New Roman" panose="02020603050405020304" pitchFamily="18" charset="0"/>
            </a:rPr>
            <a:t>进一步提升了模型的表达能力</a:t>
          </a:r>
          <a:endParaRPr lang="zh-CN" altLang="en-US" sz="18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122820" y="3968743"/>
        <a:ext cx="3004265" cy="9159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27FE3-3A79-4AFC-9618-491351F258CD}">
      <dsp:nvSpPr>
        <dsp:cNvPr id="0" name=""/>
        <dsp:cNvSpPr/>
      </dsp:nvSpPr>
      <dsp:spPr>
        <a:xfrm>
          <a:off x="0" y="235852"/>
          <a:ext cx="9563101" cy="1023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2203" tIns="270764" rIns="742203" bIns="113792"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对于给定的输入文本</a:t>
          </a:r>
          <a14:m xmlns:a14="http://schemas.microsoft.com/office/drawing/2010/main">
            <m:oMath xmlns:m="http://schemas.openxmlformats.org/officeDocument/2006/math">
              <m:r>
                <a:rPr lang="en-US" altLang="zh-CN" sz="1600" b="1" i="1" kern="1200">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600" kern="12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kern="12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𝑛</m:t>
                      </m:r>
                    </m:sub>
                  </m:sSub>
                </m:e>
              </m:d>
            </m:oMath>
          </a14:m>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kern="1200" dirty="0" err="1">
              <a:effectLst/>
              <a:latin typeface="Times New Roman" panose="02020603050405020304" pitchFamily="18" charset="0"/>
              <a:ea typeface="微软雅黑" panose="020B0503020204020204" pitchFamily="34" charset="-122"/>
              <a:cs typeface="Times New Roman" panose="02020603050405020304" pitchFamily="18" charset="0"/>
            </a:rPr>
            <a:t>模型随机选择</a:t>
          </a: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 </a:t>
          </a:r>
          <a14:m xmlns:a14="http://schemas.microsoft.com/office/drawing/2010/main">
            <m:oMath xmlns:m="http://schemas.openxmlformats.org/officeDocument/2006/math">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kern="1200" dirty="0" err="1">
              <a:effectLst/>
              <a:latin typeface="Times New Roman" panose="02020603050405020304" pitchFamily="18" charset="0"/>
              <a:ea typeface="微软雅黑" panose="020B0503020204020204" pitchFamily="34" charset="-122"/>
              <a:cs typeface="Times New Roman" panose="02020603050405020304" pitchFamily="18" charset="0"/>
            </a:rPr>
            <a:t>个文本片段</a:t>
          </a: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 </a:t>
          </a:r>
          <a14:m xmlns:a14="http://schemas.microsoft.com/office/drawing/2010/main">
            <m:oMath xmlns:m="http://schemas.openxmlformats.org/officeDocument/2006/math">
              <m:r>
                <a:rPr lang="en-US" altLang="zh-CN" sz="1600" kern="12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kern="12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sz="1600" kern="12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kern="1200" dirty="0" err="1">
              <a:effectLst/>
              <a:latin typeface="Times New Roman" panose="02020603050405020304" pitchFamily="18" charset="0"/>
              <a:ea typeface="微软雅黑" panose="020B0503020204020204" pitchFamily="34" charset="-122"/>
              <a:cs typeface="Times New Roman" panose="02020603050405020304" pitchFamily="18" charset="0"/>
            </a:rPr>
            <a:t>每个片段</a:t>
          </a:r>
          <a14:m xmlns:a14="http://schemas.microsoft.com/office/drawing/2010/main">
            <m:oMath xmlns:m="http://schemas.openxmlformats.org/officeDocument/2006/math">
              <m:sSub>
                <m:sSubPr>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en-US" altLang="zh-CN" sz="1600" kern="1200" dirty="0" err="1">
              <a:effectLst/>
              <a:latin typeface="Times New Roman" panose="02020603050405020304" pitchFamily="18" charset="0"/>
              <a:ea typeface="微软雅黑" panose="020B0503020204020204" pitchFamily="34" charset="-122"/>
              <a:cs typeface="Times New Roman" panose="02020603050405020304" pitchFamily="18" charset="0"/>
            </a:rPr>
            <a:t>由一个连续的词元序列</a:t>
          </a: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 </a:t>
          </a:r>
          <a14:m xmlns:a14="http://schemas.microsoft.com/office/drawing/2010/main">
            <m:oMath xmlns:m="http://schemas.openxmlformats.org/officeDocument/2006/math">
              <m:d>
                <m:dPr>
                  <m:begChr m:val="["/>
                  <m:endChr m:val="]"/>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kern="12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kern="12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kern="12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𝑙</m:t>
                          </m:r>
                        </m:e>
                        <m:sub>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𝑖</m:t>
                          </m:r>
                        </m:sub>
                      </m:sSub>
                    </m:sub>
                  </m:sSub>
                </m:e>
              </m:d>
            </m:oMath>
          </a14:m>
          <a:r>
            <a:rPr lang="en-US" altLang="zh-CN" sz="1600" kern="1200" dirty="0" err="1">
              <a:effectLst/>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kern="1200" dirty="0"/>
        </a:p>
      </dsp:txBody>
      <dsp:txXfrm>
        <a:off x="0" y="235852"/>
        <a:ext cx="9563101" cy="1023750"/>
      </dsp:txXfrm>
    </dsp:sp>
    <dsp:sp modelId="{A286FB55-6BDC-4283-99AF-38D2C359D8D1}">
      <dsp:nvSpPr>
        <dsp:cNvPr id="0" name=""/>
        <dsp:cNvSpPr/>
      </dsp:nvSpPr>
      <dsp:spPr>
        <a:xfrm>
          <a:off x="478155" y="43972"/>
          <a:ext cx="669417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024" tIns="0" rIns="253024" bIns="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t>输入处理</a:t>
          </a:r>
          <a:endParaRPr lang="zh-CN" altLang="en-US" sz="1600" kern="1200" dirty="0"/>
        </a:p>
      </dsp:txBody>
      <dsp:txXfrm>
        <a:off x="496889" y="62706"/>
        <a:ext cx="6656702" cy="346292"/>
      </dsp:txXfrm>
    </dsp:sp>
    <dsp:sp modelId="{A79B72E9-DB9E-4C7E-9110-1E77EB8BF3B9}">
      <dsp:nvSpPr>
        <dsp:cNvPr id="0" name=""/>
        <dsp:cNvSpPr/>
      </dsp:nvSpPr>
      <dsp:spPr>
        <a:xfrm>
          <a:off x="0" y="1521682"/>
          <a:ext cx="9563101" cy="16789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2203" tIns="270764" rIns="742203" bIns="113792"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每个选中的文本片段被单个 [MASK] </a:t>
          </a:r>
          <a:r>
            <a:rPr lang="en-US" altLang="zh-CN" sz="1600" kern="1200" dirty="0" err="1">
              <a:effectLst/>
              <a:latin typeface="Times New Roman" panose="02020603050405020304" pitchFamily="18" charset="0"/>
              <a:ea typeface="微软雅黑" panose="020B0503020204020204" pitchFamily="34" charset="-122"/>
              <a:cs typeface="Times New Roman" panose="02020603050405020304" pitchFamily="18" charset="0"/>
            </a:rPr>
            <a:t>标记替换，生成损坏文本</a:t>
          </a: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 </a:t>
          </a:r>
          <a14:m xmlns:a14="http://schemas.microsoft.com/office/drawing/2010/main">
            <m:oMath xmlns:m="http://schemas.openxmlformats.org/officeDocument/2006/math">
              <m:sSub>
                <m:sSubPr>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𝑥</m:t>
                  </m:r>
                </m:e>
                <m:sub>
                  <m:r>
                    <m:rPr>
                      <m:nor/>
                    </m:rPr>
                    <a:rPr lang="en-US" altLang="zh-CN" sz="1600" kern="1200">
                      <a:effectLst/>
                      <a:latin typeface="Times New Roman" panose="02020603050405020304" pitchFamily="18" charset="0"/>
                      <a:ea typeface="微软雅黑" panose="020B0503020204020204" pitchFamily="34" charset="-122"/>
                      <a:cs typeface="Times New Roman" panose="02020603050405020304" pitchFamily="18" charset="0"/>
                    </a:rPr>
                    <m:t>corrupt</m:t>
                  </m:r>
                </m:sub>
              </m:sSub>
            </m:oMath>
          </a14:m>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kern="1200" dirty="0" err="1">
              <a:effectLst/>
              <a:latin typeface="Times New Roman" panose="02020603050405020304" pitchFamily="18" charset="0"/>
              <a:ea typeface="微软雅黑" panose="020B0503020204020204" pitchFamily="34" charset="-122"/>
              <a:cs typeface="Times New Roman" panose="02020603050405020304" pitchFamily="18" charset="0"/>
            </a:rPr>
            <a:t>模型将输入</a:t>
          </a: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 </a:t>
          </a:r>
          <a14:m xmlns:a14="http://schemas.microsoft.com/office/drawing/2010/main">
            <m:oMath xmlns:m="http://schemas.openxmlformats.org/officeDocument/2006/math">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𝑥</m:t>
              </m:r>
            </m:oMath>
          </a14:m>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kern="1200" dirty="0" err="1">
              <a:effectLst/>
              <a:latin typeface="Times New Roman" panose="02020603050405020304" pitchFamily="18" charset="0"/>
              <a:ea typeface="微软雅黑" panose="020B0503020204020204" pitchFamily="34" charset="-122"/>
              <a:cs typeface="Times New Roman" panose="02020603050405020304" pitchFamily="18" charset="0"/>
            </a:rPr>
            <a:t>分为两部分：A部分包括损坏文本</a:t>
          </a: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 </a:t>
          </a:r>
          <a14:m xmlns:a14="http://schemas.microsoft.com/office/drawing/2010/main">
            <m:oMath xmlns:m="http://schemas.openxmlformats.org/officeDocument/2006/math">
              <m:sSub>
                <m:sSubPr>
                  <m:ctrlPr>
                    <a:rPr lang="zh-CN" altLang="zh-CN" sz="1600" i="1" kern="12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200">
                      <a:effectLst/>
                      <a:latin typeface="Cambria Math" panose="02040503050406030204" pitchFamily="18" charset="0"/>
                      <a:ea typeface="等线" panose="02010600030101010101" pitchFamily="2" charset="-122"/>
                      <a:cs typeface="Times New Roman" panose="02020603050405020304" pitchFamily="18" charset="0"/>
                    </a:rPr>
                    <m:t>𝑥</m:t>
                  </m:r>
                </m:e>
                <m:sub>
                  <m:r>
                    <m:rPr>
                      <m:nor/>
                    </m:rPr>
                    <a:rPr lang="en-US" altLang="zh-CN" sz="1600" kern="1200">
                      <a:effectLst/>
                      <a:latin typeface="Times New Roman" panose="02020603050405020304" pitchFamily="18" charset="0"/>
                      <a:ea typeface="微软雅黑" panose="020B0503020204020204" pitchFamily="34" charset="-122"/>
                      <a:cs typeface="Times New Roman" panose="02020603050405020304" pitchFamily="18" charset="0"/>
                    </a:rPr>
                    <m:t>corrupt</m:t>
                  </m:r>
                </m:sub>
              </m:sSub>
            </m:oMath>
          </a14:m>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kern="1200" dirty="0" err="1">
              <a:effectLst/>
              <a:latin typeface="Times New Roman" panose="02020603050405020304" pitchFamily="18" charset="0"/>
              <a:ea typeface="微软雅黑" panose="020B0503020204020204" pitchFamily="34" charset="-122"/>
              <a:cs typeface="Times New Roman" panose="02020603050405020304" pitchFamily="18" charset="0"/>
            </a:rPr>
            <a:t>B部分包含被掩码的片段。A部分使用双向注意力机制，B部分则使用单向注意力机制。文本片段的首尾加上起始标志</a:t>
          </a: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 [S] </a:t>
          </a:r>
          <a:r>
            <a:rPr lang="en-US" altLang="zh-CN" sz="1600" kern="1200" dirty="0" err="1">
              <a:effectLst/>
              <a:latin typeface="Times New Roman" panose="02020603050405020304" pitchFamily="18" charset="0"/>
              <a:ea typeface="微软雅黑" panose="020B0503020204020204" pitchFamily="34" charset="-122"/>
              <a:cs typeface="Times New Roman" panose="02020603050405020304" pitchFamily="18" charset="0"/>
            </a:rPr>
            <a:t>和终止标志</a:t>
          </a: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 [E]，</a:t>
          </a:r>
          <a:r>
            <a:rPr lang="en-US" altLang="zh-CN" sz="1600" kern="1200" dirty="0" err="1">
              <a:effectLst/>
              <a:latin typeface="Times New Roman" panose="02020603050405020304" pitchFamily="18" charset="0"/>
              <a:ea typeface="微软雅黑" panose="020B0503020204020204" pitchFamily="34" charset="-122"/>
              <a:cs typeface="Times New Roman" panose="02020603050405020304" pitchFamily="18" charset="0"/>
            </a:rPr>
            <a:t>以实现自回归生成</a:t>
          </a:r>
          <a:r>
            <a:rPr lang="en-US" alt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kern="1200" dirty="0"/>
        </a:p>
      </dsp:txBody>
      <dsp:txXfrm>
        <a:off x="0" y="1521682"/>
        <a:ext cx="9563101" cy="1678949"/>
      </dsp:txXfrm>
    </dsp:sp>
    <dsp:sp modelId="{116C54D9-5381-4A9C-A1A8-4D56C4E95BB7}">
      <dsp:nvSpPr>
        <dsp:cNvPr id="0" name=""/>
        <dsp:cNvSpPr/>
      </dsp:nvSpPr>
      <dsp:spPr>
        <a:xfrm>
          <a:off x="478155" y="1329802"/>
          <a:ext cx="669417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024" tIns="0" rIns="253024" bIns="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t>文本损坏</a:t>
          </a:r>
          <a:endParaRPr lang="zh-CN" altLang="en-US" sz="1600" kern="1200" dirty="0"/>
        </a:p>
      </dsp:txBody>
      <dsp:txXfrm>
        <a:off x="496889" y="1348536"/>
        <a:ext cx="6656702" cy="346292"/>
      </dsp:txXfrm>
    </dsp:sp>
    <dsp:sp modelId="{F4E98513-A0C7-4D7A-A21E-183D74142F1F}">
      <dsp:nvSpPr>
        <dsp:cNvPr id="0" name=""/>
        <dsp:cNvSpPr/>
      </dsp:nvSpPr>
      <dsp:spPr>
        <a:xfrm>
          <a:off x="0" y="3462712"/>
          <a:ext cx="9563101" cy="9418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2203" tIns="270764" rIns="742203" bIns="99568"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dirty="0" err="1">
              <a:effectLst/>
              <a:latin typeface="Times New Roman" panose="02020603050405020304" pitchFamily="18" charset="0"/>
              <a:ea typeface="微软雅黑" panose="020B0503020204020204" pitchFamily="34" charset="-122"/>
              <a:cs typeface="Times New Roman" panose="02020603050405020304" pitchFamily="18" charset="0"/>
            </a:rPr>
            <a:t>为了捕捉不同跨度之间的相互依赖关系，GLM</a:t>
          </a:r>
          <a:r>
            <a:rPr lang="en-US" altLang="zh-CN" sz="1400" kern="12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kern="1200" dirty="0" err="1">
              <a:effectLst/>
              <a:latin typeface="Times New Roman" panose="02020603050405020304" pitchFamily="18" charset="0"/>
              <a:ea typeface="微软雅黑" panose="020B0503020204020204" pitchFamily="34" charset="-122"/>
              <a:cs typeface="Times New Roman" panose="02020603050405020304" pitchFamily="18" charset="0"/>
            </a:rPr>
            <a:t>通过排列组合的方式对输入文本片段（B部分）进行重排，并将A部分和B部分组合成序列输入模型中，用于预测文本片段中缺失的标记序列</a:t>
          </a:r>
          <a:r>
            <a:rPr lang="en-US" altLang="zh-CN" sz="1400" kern="12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kern="1200" dirty="0"/>
        </a:p>
      </dsp:txBody>
      <dsp:txXfrm>
        <a:off x="0" y="3462712"/>
        <a:ext cx="9563101" cy="941849"/>
      </dsp:txXfrm>
    </dsp:sp>
    <dsp:sp modelId="{435866DF-FCA5-40B3-BE93-4B10A502D747}">
      <dsp:nvSpPr>
        <dsp:cNvPr id="0" name=""/>
        <dsp:cNvSpPr/>
      </dsp:nvSpPr>
      <dsp:spPr>
        <a:xfrm>
          <a:off x="478155" y="3270831"/>
          <a:ext cx="669417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024" tIns="0" rIns="253024" bIns="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t>文本重排</a:t>
          </a:r>
          <a:endParaRPr lang="zh-CN" altLang="en-US" sz="1600" kern="1200" dirty="0"/>
        </a:p>
      </dsp:txBody>
      <dsp:txXfrm>
        <a:off x="496889" y="3289565"/>
        <a:ext cx="6656702" cy="346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D8556-9752-40AB-A4D0-B3950B86248E}">
      <dsp:nvSpPr>
        <dsp:cNvPr id="0" name=""/>
        <dsp:cNvSpPr/>
      </dsp:nvSpPr>
      <dsp:spPr>
        <a:xfrm rot="5400000">
          <a:off x="3074467" y="-970848"/>
          <a:ext cx="1215423" cy="3465580"/>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自注意力机制或前馈网络之后进行</a:t>
          </a:r>
        </a:p>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加快神经网络的训练收敛速度</a:t>
          </a:r>
        </a:p>
      </dsp:txBody>
      <dsp:txXfrm rot="-5400000">
        <a:off x="1949389" y="213562"/>
        <a:ext cx="3406248" cy="1096759"/>
      </dsp:txXfrm>
    </dsp:sp>
    <dsp:sp modelId="{136FA73D-BEE5-4291-AEFD-308EE97DFEEC}">
      <dsp:nvSpPr>
        <dsp:cNvPr id="0" name=""/>
        <dsp:cNvSpPr/>
      </dsp:nvSpPr>
      <dsp:spPr>
        <a:xfrm>
          <a:off x="0" y="2301"/>
          <a:ext cx="1949388" cy="151927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层后归一化</a:t>
          </a:r>
        </a:p>
      </dsp:txBody>
      <dsp:txXfrm>
        <a:off x="74165" y="76466"/>
        <a:ext cx="1801058" cy="1370949"/>
      </dsp:txXfrm>
    </dsp:sp>
    <dsp:sp modelId="{35D8A229-5460-4343-A91D-B8B24501447D}">
      <dsp:nvSpPr>
        <dsp:cNvPr id="0" name=""/>
        <dsp:cNvSpPr/>
      </dsp:nvSpPr>
      <dsp:spPr>
        <a:xfrm rot="5400000">
          <a:off x="3074467" y="624394"/>
          <a:ext cx="1215423" cy="3465580"/>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自注意力机制或前馈网络之前进行</a:t>
          </a:r>
        </a:p>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防止梯度爆炸或梯度消失</a:t>
          </a:r>
        </a:p>
      </dsp:txBody>
      <dsp:txXfrm rot="-5400000">
        <a:off x="1949389" y="1808804"/>
        <a:ext cx="3406248" cy="1096759"/>
      </dsp:txXfrm>
    </dsp:sp>
    <dsp:sp modelId="{5D9D63A4-EAB5-4CBF-BDE9-1578F06C7804}">
      <dsp:nvSpPr>
        <dsp:cNvPr id="0" name=""/>
        <dsp:cNvSpPr/>
      </dsp:nvSpPr>
      <dsp:spPr>
        <a:xfrm>
          <a:off x="0" y="1597545"/>
          <a:ext cx="1949388" cy="1519279"/>
        </a:xfrm>
        <a:prstGeom prst="round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层前归一化</a:t>
          </a:r>
        </a:p>
      </dsp:txBody>
      <dsp:txXfrm>
        <a:off x="74165" y="1671710"/>
        <a:ext cx="1801058" cy="1370949"/>
      </dsp:txXfrm>
    </dsp:sp>
    <dsp:sp modelId="{77C46D62-191C-481F-89D2-973D6AD2D2F8}">
      <dsp:nvSpPr>
        <dsp:cNvPr id="0" name=""/>
        <dsp:cNvSpPr/>
      </dsp:nvSpPr>
      <dsp:spPr>
        <a:xfrm rot="5400000">
          <a:off x="3074467" y="2219638"/>
          <a:ext cx="1215423" cy="3465580"/>
        </a:xfrm>
        <a:prstGeom prst="round2SameRect">
          <a:avLst/>
        </a:prstGeom>
        <a:solidFill>
          <a:schemeClr val="accent5">
            <a:tint val="40000"/>
            <a:alpha val="90000"/>
            <a:hueOff val="-6739761"/>
            <a:satOff val="-22832"/>
            <a:lumOff val="-2928"/>
            <a:alphaOff val="0"/>
          </a:schemeClr>
        </a:solidFill>
        <a:ln w="12700" cap="flat" cmpd="sng" algn="ctr">
          <a:solidFill>
            <a:schemeClr val="accent5">
              <a:tint val="40000"/>
              <a:alpha val="90000"/>
              <a:hueOff val="-6739761"/>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层前归一化的基础上加额外归一化层</a:t>
          </a:r>
        </a:p>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有时无法稳定大语言模型的训练</a:t>
          </a:r>
        </a:p>
      </dsp:txBody>
      <dsp:txXfrm rot="-5400000">
        <a:off x="1949389" y="3404048"/>
        <a:ext cx="3406248" cy="1096759"/>
      </dsp:txXfrm>
    </dsp:sp>
    <dsp:sp modelId="{108A3AF5-A65A-4CF9-9DE0-D5369C6DDC1C}">
      <dsp:nvSpPr>
        <dsp:cNvPr id="0" name=""/>
        <dsp:cNvSpPr/>
      </dsp:nvSpPr>
      <dsp:spPr>
        <a:xfrm>
          <a:off x="0" y="3195090"/>
          <a:ext cx="1949388" cy="1519279"/>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夹心归一化</a:t>
          </a:r>
        </a:p>
      </dsp:txBody>
      <dsp:txXfrm>
        <a:off x="74165" y="3269255"/>
        <a:ext cx="1801058" cy="13709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25D51-2FF6-4BB7-B515-BC18EBAD7D04}">
      <dsp:nvSpPr>
        <dsp:cNvPr id="0" name=""/>
        <dsp:cNvSpPr/>
      </dsp:nvSpPr>
      <dsp:spPr>
        <a:xfrm>
          <a:off x="9101846" y="3152473"/>
          <a:ext cx="644238" cy="91440"/>
        </a:xfrm>
        <a:custGeom>
          <a:avLst/>
          <a:gdLst/>
          <a:ahLst/>
          <a:cxnLst/>
          <a:rect l="0" t="0" r="0" b="0"/>
          <a:pathLst>
            <a:path>
              <a:moveTo>
                <a:pt x="0" y="45720"/>
              </a:moveTo>
              <a:lnTo>
                <a:pt x="644238"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9407859" y="3182087"/>
        <a:ext cx="32211" cy="32211"/>
      </dsp:txXfrm>
    </dsp:sp>
    <dsp:sp modelId="{F38A5AD0-5B8C-4BE9-94EE-5DC1E9C715DF}">
      <dsp:nvSpPr>
        <dsp:cNvPr id="0" name=""/>
        <dsp:cNvSpPr/>
      </dsp:nvSpPr>
      <dsp:spPr>
        <a:xfrm>
          <a:off x="5236412" y="3152473"/>
          <a:ext cx="644238" cy="91440"/>
        </a:xfrm>
        <a:custGeom>
          <a:avLst/>
          <a:gdLst/>
          <a:ahLst/>
          <a:cxnLst/>
          <a:rect l="0" t="0" r="0" b="0"/>
          <a:pathLst>
            <a:path>
              <a:moveTo>
                <a:pt x="0" y="45720"/>
              </a:moveTo>
              <a:lnTo>
                <a:pt x="644238"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542425" y="3182087"/>
        <a:ext cx="32211" cy="32211"/>
      </dsp:txXfrm>
    </dsp:sp>
    <dsp:sp modelId="{487041D8-0BD6-42A3-978E-D25B579752E8}">
      <dsp:nvSpPr>
        <dsp:cNvPr id="0" name=""/>
        <dsp:cNvSpPr/>
      </dsp:nvSpPr>
      <dsp:spPr>
        <a:xfrm>
          <a:off x="1370978" y="2584399"/>
          <a:ext cx="644238" cy="613794"/>
        </a:xfrm>
        <a:custGeom>
          <a:avLst/>
          <a:gdLst/>
          <a:ahLst/>
          <a:cxnLst/>
          <a:rect l="0" t="0" r="0" b="0"/>
          <a:pathLst>
            <a:path>
              <a:moveTo>
                <a:pt x="0" y="0"/>
              </a:moveTo>
              <a:lnTo>
                <a:pt x="322119" y="0"/>
              </a:lnTo>
              <a:lnTo>
                <a:pt x="322119" y="613794"/>
              </a:lnTo>
              <a:lnTo>
                <a:pt x="644238" y="61379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670852" y="2869050"/>
        <a:ext cx="44491" cy="44491"/>
      </dsp:txXfrm>
    </dsp:sp>
    <dsp:sp modelId="{2C172492-0D88-4CC5-9B25-9A7F6E5A89E0}">
      <dsp:nvSpPr>
        <dsp:cNvPr id="0" name=""/>
        <dsp:cNvSpPr/>
      </dsp:nvSpPr>
      <dsp:spPr>
        <a:xfrm>
          <a:off x="9101846" y="1924884"/>
          <a:ext cx="644238" cy="91440"/>
        </a:xfrm>
        <a:custGeom>
          <a:avLst/>
          <a:gdLst/>
          <a:ahLst/>
          <a:cxnLst/>
          <a:rect l="0" t="0" r="0" b="0"/>
          <a:pathLst>
            <a:path>
              <a:moveTo>
                <a:pt x="0" y="45720"/>
              </a:moveTo>
              <a:lnTo>
                <a:pt x="644238"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9407859" y="1954498"/>
        <a:ext cx="32211" cy="32211"/>
      </dsp:txXfrm>
    </dsp:sp>
    <dsp:sp modelId="{0A984B78-2466-4CA3-BA60-EE78D75BFCF4}">
      <dsp:nvSpPr>
        <dsp:cNvPr id="0" name=""/>
        <dsp:cNvSpPr/>
      </dsp:nvSpPr>
      <dsp:spPr>
        <a:xfrm>
          <a:off x="5236412" y="1924884"/>
          <a:ext cx="644238" cy="91440"/>
        </a:xfrm>
        <a:custGeom>
          <a:avLst/>
          <a:gdLst/>
          <a:ahLst/>
          <a:cxnLst/>
          <a:rect l="0" t="0" r="0" b="0"/>
          <a:pathLst>
            <a:path>
              <a:moveTo>
                <a:pt x="0" y="45720"/>
              </a:moveTo>
              <a:lnTo>
                <a:pt x="644238"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5542425" y="1954498"/>
        <a:ext cx="32211" cy="32211"/>
      </dsp:txXfrm>
    </dsp:sp>
    <dsp:sp modelId="{FC36E01C-BD2A-44D8-BC23-E9444A7FCA8A}">
      <dsp:nvSpPr>
        <dsp:cNvPr id="0" name=""/>
        <dsp:cNvSpPr/>
      </dsp:nvSpPr>
      <dsp:spPr>
        <a:xfrm>
          <a:off x="1370978" y="1970604"/>
          <a:ext cx="644238" cy="613794"/>
        </a:xfrm>
        <a:custGeom>
          <a:avLst/>
          <a:gdLst/>
          <a:ahLst/>
          <a:cxnLst/>
          <a:rect l="0" t="0" r="0" b="0"/>
          <a:pathLst>
            <a:path>
              <a:moveTo>
                <a:pt x="0" y="613794"/>
              </a:moveTo>
              <a:lnTo>
                <a:pt x="322119" y="613794"/>
              </a:lnTo>
              <a:lnTo>
                <a:pt x="322119" y="0"/>
              </a:lnTo>
              <a:lnTo>
                <a:pt x="644238"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Times New Roman" panose="02020603050405020304" pitchFamily="18" charset="0"/>
            <a:ea typeface="微软雅黑" panose="020B0503020204020204" pitchFamily="34" charset="-122"/>
            <a:cs typeface="Times New Roman" panose="02020603050405020304" pitchFamily="18" charset="0"/>
          </a:endParaRPr>
        </a:p>
      </dsp:txBody>
      <dsp:txXfrm>
        <a:off x="1670852" y="2255256"/>
        <a:ext cx="44491" cy="44491"/>
      </dsp:txXfrm>
    </dsp:sp>
    <dsp:sp modelId="{B884917E-0643-44B3-A8B8-1A932F84D794}">
      <dsp:nvSpPr>
        <dsp:cNvPr id="0" name=""/>
        <dsp:cNvSpPr/>
      </dsp:nvSpPr>
      <dsp:spPr>
        <a:xfrm rot="16200000">
          <a:off x="-233235" y="2093363"/>
          <a:ext cx="2226356" cy="98207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Times New Roman" panose="02020603050405020304" pitchFamily="18" charset="0"/>
              <a:ea typeface="微软雅黑" panose="020B0503020204020204" pitchFamily="34" charset="-122"/>
              <a:cs typeface="Times New Roman" panose="02020603050405020304" pitchFamily="18" charset="0"/>
            </a:rPr>
            <a:t>注意力机制</a:t>
          </a:r>
        </a:p>
      </dsp:txBody>
      <dsp:txXfrm>
        <a:off x="-233235" y="2093363"/>
        <a:ext cx="2226356" cy="982071"/>
      </dsp:txXfrm>
    </dsp:sp>
    <dsp:sp modelId="{DEF11737-8FC5-44B9-97ED-5928AD581D47}">
      <dsp:nvSpPr>
        <dsp:cNvPr id="0" name=""/>
        <dsp:cNvSpPr/>
      </dsp:nvSpPr>
      <dsp:spPr>
        <a:xfrm>
          <a:off x="2015217" y="1479568"/>
          <a:ext cx="3221194" cy="982071"/>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Times New Roman" panose="02020603050405020304" pitchFamily="18" charset="0"/>
              <a:ea typeface="微软雅黑" panose="020B0503020204020204" pitchFamily="34" charset="-122"/>
              <a:cs typeface="Times New Roman" panose="02020603050405020304" pitchFamily="18" charset="0"/>
            </a:rPr>
            <a:t>双向注意力机制</a:t>
          </a:r>
        </a:p>
      </dsp:txBody>
      <dsp:txXfrm>
        <a:off x="2015217" y="1479568"/>
        <a:ext cx="3221194" cy="982071"/>
      </dsp:txXfrm>
    </dsp:sp>
    <dsp:sp modelId="{0A85C769-4C0C-4FD1-BF83-310882D2A6E2}">
      <dsp:nvSpPr>
        <dsp:cNvPr id="0" name=""/>
        <dsp:cNvSpPr/>
      </dsp:nvSpPr>
      <dsp:spPr>
        <a:xfrm>
          <a:off x="5880651" y="1479568"/>
          <a:ext cx="3221194" cy="982071"/>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just" defTabSz="711200">
            <a:lnSpc>
              <a:spcPct val="90000"/>
            </a:lnSpc>
            <a:spcBef>
              <a:spcPct val="0"/>
            </a:spcBef>
            <a:spcAft>
              <a:spcPct val="35000"/>
            </a:spcAft>
            <a:buNone/>
          </a:pPr>
          <a:r>
            <a:rPr lang="zh-CN" altLang="en-US" sz="1600" kern="1200" dirty="0">
              <a:latin typeface="Times New Roman" panose="02020603050405020304" pitchFamily="18" charset="0"/>
              <a:ea typeface="微软雅黑" panose="020B0503020204020204" pitchFamily="34" charset="-122"/>
              <a:cs typeface="Times New Roman" panose="02020603050405020304" pitchFamily="18" charset="0"/>
            </a:rPr>
            <a:t>结合了正向和反向的上下文信息，能够捕获更全面的语义依赖关系</a:t>
          </a:r>
        </a:p>
      </dsp:txBody>
      <dsp:txXfrm>
        <a:off x="5880651" y="1479568"/>
        <a:ext cx="3221194" cy="982071"/>
      </dsp:txXfrm>
    </dsp:sp>
    <dsp:sp modelId="{A4B13AA8-60C6-476A-8BFD-88229C80BCAD}">
      <dsp:nvSpPr>
        <dsp:cNvPr id="0" name=""/>
        <dsp:cNvSpPr/>
      </dsp:nvSpPr>
      <dsp:spPr>
        <a:xfrm>
          <a:off x="9746085" y="1479568"/>
          <a:ext cx="1258939" cy="982071"/>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Times New Roman" panose="02020603050405020304" pitchFamily="18" charset="0"/>
              <a:ea typeface="微软雅黑" panose="020B0503020204020204" pitchFamily="34" charset="-122"/>
              <a:cs typeface="Times New Roman" panose="02020603050405020304" pitchFamily="18" charset="0"/>
            </a:rPr>
            <a:t>BERT</a:t>
          </a:r>
          <a:endParaRPr lang="zh-CN" altLang="en-US" sz="24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9746085" y="1479568"/>
        <a:ext cx="1258939" cy="982071"/>
      </dsp:txXfrm>
    </dsp:sp>
    <dsp:sp modelId="{FF76B40E-32A8-405E-A4C2-CDFD0968223F}">
      <dsp:nvSpPr>
        <dsp:cNvPr id="0" name=""/>
        <dsp:cNvSpPr/>
      </dsp:nvSpPr>
      <dsp:spPr>
        <a:xfrm>
          <a:off x="2015217" y="2707157"/>
          <a:ext cx="3221194" cy="982071"/>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Times New Roman" panose="02020603050405020304" pitchFamily="18" charset="0"/>
              <a:ea typeface="微软雅黑" panose="020B0503020204020204" pitchFamily="34" charset="-122"/>
              <a:cs typeface="Times New Roman" panose="02020603050405020304" pitchFamily="18" charset="0"/>
            </a:rPr>
            <a:t>单向注意力机制</a:t>
          </a:r>
        </a:p>
      </dsp:txBody>
      <dsp:txXfrm>
        <a:off x="2015217" y="2707157"/>
        <a:ext cx="3221194" cy="982071"/>
      </dsp:txXfrm>
    </dsp:sp>
    <dsp:sp modelId="{73DA8259-F9BF-410B-80BC-BF5C51BA6164}">
      <dsp:nvSpPr>
        <dsp:cNvPr id="0" name=""/>
        <dsp:cNvSpPr/>
      </dsp:nvSpPr>
      <dsp:spPr>
        <a:xfrm>
          <a:off x="5880651" y="2707157"/>
          <a:ext cx="3221194" cy="982071"/>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just" defTabSz="711200">
            <a:lnSpc>
              <a:spcPct val="90000"/>
            </a:lnSpc>
            <a:spcBef>
              <a:spcPct val="0"/>
            </a:spcBef>
            <a:spcAft>
              <a:spcPct val="35000"/>
            </a:spcAft>
            <a:buNone/>
          </a:pPr>
          <a:r>
            <a:rPr lang="zh-CN" altLang="en-US" sz="1600" kern="1200" dirty="0">
              <a:latin typeface="Times New Roman" panose="02020603050405020304" pitchFamily="18" charset="0"/>
              <a:ea typeface="微软雅黑" panose="020B0503020204020204" pitchFamily="34" charset="-122"/>
              <a:cs typeface="Times New Roman" panose="02020603050405020304" pitchFamily="18" charset="0"/>
            </a:rPr>
            <a:t>只考虑一个方向上的上下文信息，即只从一个序列到另一个序列计算注意力权重</a:t>
          </a:r>
        </a:p>
      </dsp:txBody>
      <dsp:txXfrm>
        <a:off x="5880651" y="2707157"/>
        <a:ext cx="3221194" cy="982071"/>
      </dsp:txXfrm>
    </dsp:sp>
    <dsp:sp modelId="{C2B2D0E6-F577-48CB-A747-27E04359B759}">
      <dsp:nvSpPr>
        <dsp:cNvPr id="0" name=""/>
        <dsp:cNvSpPr/>
      </dsp:nvSpPr>
      <dsp:spPr>
        <a:xfrm>
          <a:off x="9746085" y="2707157"/>
          <a:ext cx="1299430" cy="982071"/>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Times New Roman" panose="02020603050405020304" pitchFamily="18" charset="0"/>
              <a:ea typeface="微软雅黑" panose="020B0503020204020204" pitchFamily="34" charset="-122"/>
              <a:cs typeface="Times New Roman" panose="02020603050405020304" pitchFamily="18" charset="0"/>
            </a:rPr>
            <a:t>GPT</a:t>
          </a:r>
          <a:endParaRPr lang="zh-CN" altLang="en-US" sz="2400"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9746085" y="2707157"/>
        <a:ext cx="1299430" cy="98207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37A3D6-6F12-42B4-9562-63AEB9E7FF0A}" type="datetimeFigureOut">
              <a:rPr lang="zh-CN" altLang="en-US" smtClean="0"/>
              <a:t>2025/11/12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EFF1F-7924-4EDE-8F2A-5FB2A582D77D}" type="slidenum">
              <a:rPr lang="zh-CN" altLang="en-US" smtClean="0"/>
              <a:t>‹#›</a:t>
            </a:fld>
            <a:endParaRPr lang="zh-CN" altLang="en-US"/>
          </a:p>
        </p:txBody>
      </p:sp>
    </p:spTree>
    <p:extLst>
      <p:ext uri="{BB962C8B-B14F-4D97-AF65-F5344CB8AC3E}">
        <p14:creationId xmlns:p14="http://schemas.microsoft.com/office/powerpoint/2010/main" val="2113531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3</a:t>
            </a:fld>
            <a:endParaRPr lang="en-US" altLang="zh-CN"/>
          </a:p>
        </p:txBody>
      </p:sp>
    </p:spTree>
    <p:extLst>
      <p:ext uri="{BB962C8B-B14F-4D97-AF65-F5344CB8AC3E}">
        <p14:creationId xmlns:p14="http://schemas.microsoft.com/office/powerpoint/2010/main" val="3918480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AEFF1F-7924-4EDE-8F2A-5FB2A582D77D}" type="slidenum">
              <a:rPr lang="zh-CN" altLang="en-US" smtClean="0"/>
              <a:t>13</a:t>
            </a:fld>
            <a:endParaRPr lang="zh-CN" altLang="en-US"/>
          </a:p>
        </p:txBody>
      </p:sp>
    </p:spTree>
    <p:extLst>
      <p:ext uri="{BB962C8B-B14F-4D97-AF65-F5344CB8AC3E}">
        <p14:creationId xmlns:p14="http://schemas.microsoft.com/office/powerpoint/2010/main" val="303007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AEFF1F-7924-4EDE-8F2A-5FB2A582D77D}" type="slidenum">
              <a:rPr lang="zh-CN" altLang="en-US" smtClean="0"/>
              <a:t>14</a:t>
            </a:fld>
            <a:endParaRPr lang="zh-CN" altLang="en-US"/>
          </a:p>
        </p:txBody>
      </p:sp>
    </p:spTree>
    <p:extLst>
      <p:ext uri="{BB962C8B-B14F-4D97-AF65-F5344CB8AC3E}">
        <p14:creationId xmlns:p14="http://schemas.microsoft.com/office/powerpoint/2010/main" val="415836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AEFF1F-7924-4EDE-8F2A-5FB2A582D77D}" type="slidenum">
              <a:rPr lang="zh-CN" altLang="en-US" smtClean="0"/>
              <a:t>15</a:t>
            </a:fld>
            <a:endParaRPr lang="zh-CN" altLang="en-US"/>
          </a:p>
        </p:txBody>
      </p:sp>
    </p:spTree>
    <p:extLst>
      <p:ext uri="{BB962C8B-B14F-4D97-AF65-F5344CB8AC3E}">
        <p14:creationId xmlns:p14="http://schemas.microsoft.com/office/powerpoint/2010/main" val="921116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AEFF1F-7924-4EDE-8F2A-5FB2A582D77D}" type="slidenum">
              <a:rPr lang="zh-CN" altLang="en-US" smtClean="0"/>
              <a:t>16</a:t>
            </a:fld>
            <a:endParaRPr lang="zh-CN" altLang="en-US"/>
          </a:p>
        </p:txBody>
      </p:sp>
    </p:spTree>
    <p:extLst>
      <p:ext uri="{BB962C8B-B14F-4D97-AF65-F5344CB8AC3E}">
        <p14:creationId xmlns:p14="http://schemas.microsoft.com/office/powerpoint/2010/main" val="829054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AEFF1F-7924-4EDE-8F2A-5FB2A582D77D}" type="slidenum">
              <a:rPr lang="zh-CN" altLang="en-US" smtClean="0"/>
              <a:t>17</a:t>
            </a:fld>
            <a:endParaRPr lang="zh-CN" altLang="en-US"/>
          </a:p>
        </p:txBody>
      </p:sp>
    </p:spTree>
    <p:extLst>
      <p:ext uri="{BB962C8B-B14F-4D97-AF65-F5344CB8AC3E}">
        <p14:creationId xmlns:p14="http://schemas.microsoft.com/office/powerpoint/2010/main" val="1643299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AEFF1F-7924-4EDE-8F2A-5FB2A582D77D}" type="slidenum">
              <a:rPr lang="zh-CN" altLang="en-US" smtClean="0"/>
              <a:t>18</a:t>
            </a:fld>
            <a:endParaRPr lang="zh-CN" altLang="en-US"/>
          </a:p>
        </p:txBody>
      </p:sp>
    </p:spTree>
    <p:extLst>
      <p:ext uri="{BB962C8B-B14F-4D97-AF65-F5344CB8AC3E}">
        <p14:creationId xmlns:p14="http://schemas.microsoft.com/office/powerpoint/2010/main" val="3827599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EFF1F-7924-4EDE-8F2A-5FB2A582D77D}" type="slidenum">
              <a:rPr lang="zh-CN" altLang="en-US" smtClean="0"/>
              <a:t>27</a:t>
            </a:fld>
            <a:endParaRPr lang="zh-CN" altLang="en-US"/>
          </a:p>
        </p:txBody>
      </p:sp>
    </p:spTree>
    <p:extLst>
      <p:ext uri="{BB962C8B-B14F-4D97-AF65-F5344CB8AC3E}">
        <p14:creationId xmlns:p14="http://schemas.microsoft.com/office/powerpoint/2010/main" val="3377756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AEFF1F-7924-4EDE-8F2A-5FB2A582D77D}" type="slidenum">
              <a:rPr lang="zh-CN" altLang="en-US" smtClean="0"/>
              <a:t>33</a:t>
            </a:fld>
            <a:endParaRPr lang="zh-CN" altLang="en-US"/>
          </a:p>
        </p:txBody>
      </p:sp>
    </p:spTree>
    <p:extLst>
      <p:ext uri="{BB962C8B-B14F-4D97-AF65-F5344CB8AC3E}">
        <p14:creationId xmlns:p14="http://schemas.microsoft.com/office/powerpoint/2010/main" val="3120398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ACE6A-E83B-C6F6-B4E8-1CF621DE44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85D35E-BEC2-E348-725D-43991790E2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3686C8-AD9F-863D-4E3B-528A296CEB8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CF3FCD-055C-B5E2-8BD3-897C68214EAD}"/>
              </a:ext>
            </a:extLst>
          </p:cNvPr>
          <p:cNvSpPr>
            <a:spLocks noGrp="1"/>
          </p:cNvSpPr>
          <p:nvPr>
            <p:ph type="sldNum" sz="quarter" idx="5"/>
          </p:nvPr>
        </p:nvSpPr>
        <p:spPr/>
        <p:txBody>
          <a:bodyPr/>
          <a:lstStyle/>
          <a:p>
            <a:fld id="{A0AEFF1F-7924-4EDE-8F2A-5FB2A582D77D}" type="slidenum">
              <a:rPr lang="zh-CN" altLang="en-US" smtClean="0"/>
              <a:t>34</a:t>
            </a:fld>
            <a:endParaRPr lang="zh-CN" altLang="en-US"/>
          </a:p>
        </p:txBody>
      </p:sp>
    </p:spTree>
    <p:extLst>
      <p:ext uri="{BB962C8B-B14F-4D97-AF65-F5344CB8AC3E}">
        <p14:creationId xmlns:p14="http://schemas.microsoft.com/office/powerpoint/2010/main" val="2667565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45</a:t>
            </a:fld>
            <a:endParaRPr lang="en-US" altLang="zh-CN"/>
          </a:p>
        </p:txBody>
      </p:sp>
    </p:spTree>
    <p:extLst>
      <p:ext uri="{BB962C8B-B14F-4D97-AF65-F5344CB8AC3E}">
        <p14:creationId xmlns:p14="http://schemas.microsoft.com/office/powerpoint/2010/main" val="266245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EFF1F-7924-4EDE-8F2A-5FB2A582D77D}" type="slidenum">
              <a:rPr lang="zh-CN" altLang="en-US" smtClean="0"/>
              <a:t>5</a:t>
            </a:fld>
            <a:endParaRPr lang="zh-CN" altLang="en-US"/>
          </a:p>
        </p:txBody>
      </p:sp>
    </p:spTree>
    <p:extLst>
      <p:ext uri="{BB962C8B-B14F-4D97-AF65-F5344CB8AC3E}">
        <p14:creationId xmlns:p14="http://schemas.microsoft.com/office/powerpoint/2010/main" val="2439605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55</a:t>
            </a:fld>
            <a:endParaRPr lang="en-US" altLang="zh-CN"/>
          </a:p>
        </p:txBody>
      </p:sp>
    </p:spTree>
    <p:extLst>
      <p:ext uri="{BB962C8B-B14F-4D97-AF65-F5344CB8AC3E}">
        <p14:creationId xmlns:p14="http://schemas.microsoft.com/office/powerpoint/2010/main" val="7462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AEFF1F-7924-4EDE-8F2A-5FB2A582D77D}" type="slidenum">
              <a:rPr lang="zh-CN" altLang="en-US" smtClean="0"/>
              <a:t>6</a:t>
            </a:fld>
            <a:endParaRPr lang="zh-CN" altLang="en-US"/>
          </a:p>
        </p:txBody>
      </p:sp>
    </p:spTree>
    <p:extLst>
      <p:ext uri="{BB962C8B-B14F-4D97-AF65-F5344CB8AC3E}">
        <p14:creationId xmlns:p14="http://schemas.microsoft.com/office/powerpoint/2010/main" val="2740054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B8B2A-7FF0-899F-CDCA-28EB4F968F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C9CCF7-2236-14AA-8B74-60561FB2E2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5A57AC-D0D8-F3D2-EB45-44FF745412F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A50BF23-358E-7580-B199-2C4B01214B7D}"/>
              </a:ext>
            </a:extLst>
          </p:cNvPr>
          <p:cNvSpPr>
            <a:spLocks noGrp="1"/>
          </p:cNvSpPr>
          <p:nvPr>
            <p:ph type="sldNum" sz="quarter" idx="5"/>
          </p:nvPr>
        </p:nvSpPr>
        <p:spPr/>
        <p:txBody>
          <a:bodyPr/>
          <a:lstStyle/>
          <a:p>
            <a:fld id="{A0AEFF1F-7924-4EDE-8F2A-5FB2A582D77D}" type="slidenum">
              <a:rPr lang="zh-CN" altLang="en-US" smtClean="0"/>
              <a:t>7</a:t>
            </a:fld>
            <a:endParaRPr lang="zh-CN" altLang="en-US"/>
          </a:p>
        </p:txBody>
      </p:sp>
    </p:spTree>
    <p:extLst>
      <p:ext uri="{BB962C8B-B14F-4D97-AF65-F5344CB8AC3E}">
        <p14:creationId xmlns:p14="http://schemas.microsoft.com/office/powerpoint/2010/main" val="367801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AEFF1F-7924-4EDE-8F2A-5FB2A582D77D}" type="slidenum">
              <a:rPr lang="zh-CN" altLang="en-US" smtClean="0"/>
              <a:t>8</a:t>
            </a:fld>
            <a:endParaRPr lang="zh-CN" altLang="en-US"/>
          </a:p>
        </p:txBody>
      </p:sp>
    </p:spTree>
    <p:extLst>
      <p:ext uri="{BB962C8B-B14F-4D97-AF65-F5344CB8AC3E}">
        <p14:creationId xmlns:p14="http://schemas.microsoft.com/office/powerpoint/2010/main" val="267340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AEFF1F-7924-4EDE-8F2A-5FB2A582D77D}" type="slidenum">
              <a:rPr lang="zh-CN" altLang="en-US" smtClean="0"/>
              <a:t>9</a:t>
            </a:fld>
            <a:endParaRPr lang="zh-CN" altLang="en-US"/>
          </a:p>
        </p:txBody>
      </p:sp>
    </p:spTree>
    <p:extLst>
      <p:ext uri="{BB962C8B-B14F-4D97-AF65-F5344CB8AC3E}">
        <p14:creationId xmlns:p14="http://schemas.microsoft.com/office/powerpoint/2010/main" val="1044469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AEFF1F-7924-4EDE-8F2A-5FB2A582D77D}" type="slidenum">
              <a:rPr lang="zh-CN" altLang="en-US" smtClean="0"/>
              <a:t>10</a:t>
            </a:fld>
            <a:endParaRPr lang="zh-CN" altLang="en-US"/>
          </a:p>
        </p:txBody>
      </p:sp>
    </p:spTree>
    <p:extLst>
      <p:ext uri="{BB962C8B-B14F-4D97-AF65-F5344CB8AC3E}">
        <p14:creationId xmlns:p14="http://schemas.microsoft.com/office/powerpoint/2010/main" val="2795993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D71E1-A52E-9121-A259-DA87AC391D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ED8BD2-68E3-E1B9-2D15-0014B856A9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56ACFF-FBF1-BDA3-E9B0-82DA79C01A2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C6E917C-9C7F-3C3A-FB1F-864E4CE50F1A}"/>
              </a:ext>
            </a:extLst>
          </p:cNvPr>
          <p:cNvSpPr>
            <a:spLocks noGrp="1"/>
          </p:cNvSpPr>
          <p:nvPr>
            <p:ph type="sldNum" sz="quarter" idx="5"/>
          </p:nvPr>
        </p:nvSpPr>
        <p:spPr/>
        <p:txBody>
          <a:bodyPr/>
          <a:lstStyle/>
          <a:p>
            <a:fld id="{A0AEFF1F-7924-4EDE-8F2A-5FB2A582D77D}" type="slidenum">
              <a:rPr lang="zh-CN" altLang="en-US" smtClean="0"/>
              <a:t>11</a:t>
            </a:fld>
            <a:endParaRPr lang="zh-CN" altLang="en-US"/>
          </a:p>
        </p:txBody>
      </p:sp>
    </p:spTree>
    <p:extLst>
      <p:ext uri="{BB962C8B-B14F-4D97-AF65-F5344CB8AC3E}">
        <p14:creationId xmlns:p14="http://schemas.microsoft.com/office/powerpoint/2010/main" val="935367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20970-5C4B-AA19-9156-2311C30479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758260-154B-6AAC-1D9D-591DE7EFF5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30EAA7-93F2-3C1F-5217-DBFE987CEC5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891A03-CF98-8FB9-77C7-7344B1CB6039}"/>
              </a:ext>
            </a:extLst>
          </p:cNvPr>
          <p:cNvSpPr>
            <a:spLocks noGrp="1"/>
          </p:cNvSpPr>
          <p:nvPr>
            <p:ph type="sldNum" sz="quarter" idx="5"/>
          </p:nvPr>
        </p:nvSpPr>
        <p:spPr/>
        <p:txBody>
          <a:bodyPr/>
          <a:lstStyle/>
          <a:p>
            <a:fld id="{A0AEFF1F-7924-4EDE-8F2A-5FB2A582D77D}" type="slidenum">
              <a:rPr lang="zh-CN" altLang="en-US" smtClean="0"/>
              <a:t>12</a:t>
            </a:fld>
            <a:endParaRPr lang="zh-CN" altLang="en-US"/>
          </a:p>
        </p:txBody>
      </p:sp>
    </p:spTree>
    <p:extLst>
      <p:ext uri="{BB962C8B-B14F-4D97-AF65-F5344CB8AC3E}">
        <p14:creationId xmlns:p14="http://schemas.microsoft.com/office/powerpoint/2010/main" val="3815664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B49F2-733E-6B42-E17F-35570D41402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9DBFB64-5108-7FD1-2BDC-E3062ACCC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37AA23-2BD3-43F0-0D14-86C0CB8C6091}"/>
              </a:ext>
            </a:extLst>
          </p:cNvPr>
          <p:cNvSpPr>
            <a:spLocks noGrp="1"/>
          </p:cNvSpPr>
          <p:nvPr>
            <p:ph type="dt" sz="half" idx="10"/>
          </p:nvPr>
        </p:nvSpPr>
        <p:spPr/>
        <p:txBody>
          <a:bodyPr/>
          <a:lstStyle/>
          <a:p>
            <a:fld id="{1E019169-4627-44B6-AA23-AE96672C015F}"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75103D84-3D10-42E3-A9A0-10A3E9FA6B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5929EA-D492-8C5E-7472-C852897B1F37}"/>
              </a:ext>
            </a:extLst>
          </p:cNvPr>
          <p:cNvSpPr>
            <a:spLocks noGrp="1"/>
          </p:cNvSpPr>
          <p:nvPr>
            <p:ph type="sldNum" sz="quarter" idx="12"/>
          </p:nvPr>
        </p:nvSpPr>
        <p:spPr/>
        <p:txBody>
          <a:bodyPr/>
          <a:lstStyle/>
          <a:p>
            <a:fld id="{D2A96714-38E9-4006-9A0E-E18601E1CDC2}" type="slidenum">
              <a:rPr lang="zh-CN" altLang="en-US" smtClean="0"/>
              <a:t>‹#›</a:t>
            </a:fld>
            <a:endParaRPr lang="zh-CN" altLang="en-US"/>
          </a:p>
        </p:txBody>
      </p:sp>
    </p:spTree>
    <p:extLst>
      <p:ext uri="{BB962C8B-B14F-4D97-AF65-F5344CB8AC3E}">
        <p14:creationId xmlns:p14="http://schemas.microsoft.com/office/powerpoint/2010/main" val="4141848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D4823-6FC2-23E3-155C-BF5382B09A3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5924F4-9046-671E-882B-3DDF6FB2737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C13AB2-EA53-9F96-4EA2-4706CDB7792D}"/>
              </a:ext>
            </a:extLst>
          </p:cNvPr>
          <p:cNvSpPr>
            <a:spLocks noGrp="1"/>
          </p:cNvSpPr>
          <p:nvPr>
            <p:ph type="dt" sz="half" idx="10"/>
          </p:nvPr>
        </p:nvSpPr>
        <p:spPr/>
        <p:txBody>
          <a:bodyPr/>
          <a:lstStyle/>
          <a:p>
            <a:fld id="{1E019169-4627-44B6-AA23-AE96672C015F}"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7734799A-9AA1-F00A-5280-8353ABEC70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1B369E-2CBC-8B2D-5AC3-9243F3FCE564}"/>
              </a:ext>
            </a:extLst>
          </p:cNvPr>
          <p:cNvSpPr>
            <a:spLocks noGrp="1"/>
          </p:cNvSpPr>
          <p:nvPr>
            <p:ph type="sldNum" sz="quarter" idx="12"/>
          </p:nvPr>
        </p:nvSpPr>
        <p:spPr/>
        <p:txBody>
          <a:bodyPr/>
          <a:lstStyle/>
          <a:p>
            <a:fld id="{D2A96714-38E9-4006-9A0E-E18601E1CDC2}" type="slidenum">
              <a:rPr lang="zh-CN" altLang="en-US" smtClean="0"/>
              <a:t>‹#›</a:t>
            </a:fld>
            <a:endParaRPr lang="zh-CN" altLang="en-US"/>
          </a:p>
        </p:txBody>
      </p:sp>
    </p:spTree>
    <p:extLst>
      <p:ext uri="{BB962C8B-B14F-4D97-AF65-F5344CB8AC3E}">
        <p14:creationId xmlns:p14="http://schemas.microsoft.com/office/powerpoint/2010/main" val="575244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383913-4FF8-FEF8-D7A4-4EC36BF3659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28C3155-DAA0-56CB-B0B7-6434DC0FEC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8AE1E8-7B54-58EB-A9A0-808D7C1119D6}"/>
              </a:ext>
            </a:extLst>
          </p:cNvPr>
          <p:cNvSpPr>
            <a:spLocks noGrp="1"/>
          </p:cNvSpPr>
          <p:nvPr>
            <p:ph type="dt" sz="half" idx="10"/>
          </p:nvPr>
        </p:nvSpPr>
        <p:spPr/>
        <p:txBody>
          <a:bodyPr/>
          <a:lstStyle/>
          <a:p>
            <a:fld id="{1E019169-4627-44B6-AA23-AE96672C015F}"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B2E6CD90-39C1-6257-482A-75791502AE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26B48B-813D-9A67-AF79-95E2C4776BDD}"/>
              </a:ext>
            </a:extLst>
          </p:cNvPr>
          <p:cNvSpPr>
            <a:spLocks noGrp="1"/>
          </p:cNvSpPr>
          <p:nvPr>
            <p:ph type="sldNum" sz="quarter" idx="12"/>
          </p:nvPr>
        </p:nvSpPr>
        <p:spPr/>
        <p:txBody>
          <a:bodyPr/>
          <a:lstStyle/>
          <a:p>
            <a:fld id="{D2A96714-38E9-4006-9A0E-E18601E1CDC2}" type="slidenum">
              <a:rPr lang="zh-CN" altLang="en-US" smtClean="0"/>
              <a:t>‹#›</a:t>
            </a:fld>
            <a:endParaRPr lang="zh-CN" altLang="en-US"/>
          </a:p>
        </p:txBody>
      </p:sp>
    </p:spTree>
    <p:extLst>
      <p:ext uri="{BB962C8B-B14F-4D97-AF65-F5344CB8AC3E}">
        <p14:creationId xmlns:p14="http://schemas.microsoft.com/office/powerpoint/2010/main" val="3732012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C440C-41C5-99CF-0E42-5444CF533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DC477F-740E-328F-8190-7621E09D4FD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C5034A-6A44-AA9A-441F-5C54AF3496BA}"/>
              </a:ext>
            </a:extLst>
          </p:cNvPr>
          <p:cNvSpPr>
            <a:spLocks noGrp="1"/>
          </p:cNvSpPr>
          <p:nvPr>
            <p:ph type="dt" sz="half" idx="10"/>
          </p:nvPr>
        </p:nvSpPr>
        <p:spPr/>
        <p:txBody>
          <a:bodyPr/>
          <a:lstStyle/>
          <a:p>
            <a:fld id="{1E019169-4627-44B6-AA23-AE96672C015F}"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8ACAB2D3-593C-9F2D-1B39-5680BDF229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8F30F1-4110-27E9-402F-59A192177BC9}"/>
              </a:ext>
            </a:extLst>
          </p:cNvPr>
          <p:cNvSpPr>
            <a:spLocks noGrp="1"/>
          </p:cNvSpPr>
          <p:nvPr>
            <p:ph type="sldNum" sz="quarter" idx="12"/>
          </p:nvPr>
        </p:nvSpPr>
        <p:spPr/>
        <p:txBody>
          <a:bodyPr/>
          <a:lstStyle/>
          <a:p>
            <a:fld id="{D2A96714-38E9-4006-9A0E-E18601E1CDC2}" type="slidenum">
              <a:rPr lang="zh-CN" altLang="en-US" smtClean="0"/>
              <a:t>‹#›</a:t>
            </a:fld>
            <a:endParaRPr lang="zh-CN" altLang="en-US"/>
          </a:p>
        </p:txBody>
      </p:sp>
    </p:spTree>
    <p:extLst>
      <p:ext uri="{BB962C8B-B14F-4D97-AF65-F5344CB8AC3E}">
        <p14:creationId xmlns:p14="http://schemas.microsoft.com/office/powerpoint/2010/main" val="250542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F4599-3532-B78C-D9D8-1151391E86D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E629F28-A4F1-08E3-9C1A-EFF0600883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A55D739-815D-F08B-72CC-66DC8D4E990C}"/>
              </a:ext>
            </a:extLst>
          </p:cNvPr>
          <p:cNvSpPr>
            <a:spLocks noGrp="1"/>
          </p:cNvSpPr>
          <p:nvPr>
            <p:ph type="dt" sz="half" idx="10"/>
          </p:nvPr>
        </p:nvSpPr>
        <p:spPr/>
        <p:txBody>
          <a:bodyPr/>
          <a:lstStyle/>
          <a:p>
            <a:fld id="{1E019169-4627-44B6-AA23-AE96672C015F}"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C8924FF2-C5DD-B970-B8FB-A6AAC66209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E40920-7D73-5419-4C83-6072C8B016B7}"/>
              </a:ext>
            </a:extLst>
          </p:cNvPr>
          <p:cNvSpPr>
            <a:spLocks noGrp="1"/>
          </p:cNvSpPr>
          <p:nvPr>
            <p:ph type="sldNum" sz="quarter" idx="12"/>
          </p:nvPr>
        </p:nvSpPr>
        <p:spPr/>
        <p:txBody>
          <a:bodyPr/>
          <a:lstStyle/>
          <a:p>
            <a:fld id="{D2A96714-38E9-4006-9A0E-E18601E1CDC2}" type="slidenum">
              <a:rPr lang="zh-CN" altLang="en-US" smtClean="0"/>
              <a:t>‹#›</a:t>
            </a:fld>
            <a:endParaRPr lang="zh-CN" altLang="en-US"/>
          </a:p>
        </p:txBody>
      </p:sp>
    </p:spTree>
    <p:extLst>
      <p:ext uri="{BB962C8B-B14F-4D97-AF65-F5344CB8AC3E}">
        <p14:creationId xmlns:p14="http://schemas.microsoft.com/office/powerpoint/2010/main" val="111890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2AA87-17E1-50AC-E44B-0D3AC9736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428F0B8-3DC8-84A6-ED28-14561074057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B9BC264-49BE-6D4F-E11A-CB37164DA30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9B1E2C7-9BD2-03C2-4141-69C1D6EF2805}"/>
              </a:ext>
            </a:extLst>
          </p:cNvPr>
          <p:cNvSpPr>
            <a:spLocks noGrp="1"/>
          </p:cNvSpPr>
          <p:nvPr>
            <p:ph type="dt" sz="half" idx="10"/>
          </p:nvPr>
        </p:nvSpPr>
        <p:spPr/>
        <p:txBody>
          <a:bodyPr/>
          <a:lstStyle/>
          <a:p>
            <a:fld id="{1E019169-4627-44B6-AA23-AE96672C015F}" type="datetimeFigureOut">
              <a:rPr lang="zh-CN" altLang="en-US" smtClean="0"/>
              <a:t>2025/11/12</a:t>
            </a:fld>
            <a:endParaRPr lang="zh-CN" altLang="en-US"/>
          </a:p>
        </p:txBody>
      </p:sp>
      <p:sp>
        <p:nvSpPr>
          <p:cNvPr id="6" name="页脚占位符 5">
            <a:extLst>
              <a:ext uri="{FF2B5EF4-FFF2-40B4-BE49-F238E27FC236}">
                <a16:creationId xmlns:a16="http://schemas.microsoft.com/office/drawing/2014/main" id="{2190CAFC-3B56-B447-0CC5-35299003ACA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07087F-0E99-F792-B184-7F5696A173E5}"/>
              </a:ext>
            </a:extLst>
          </p:cNvPr>
          <p:cNvSpPr>
            <a:spLocks noGrp="1"/>
          </p:cNvSpPr>
          <p:nvPr>
            <p:ph type="sldNum" sz="quarter" idx="12"/>
          </p:nvPr>
        </p:nvSpPr>
        <p:spPr/>
        <p:txBody>
          <a:bodyPr/>
          <a:lstStyle/>
          <a:p>
            <a:fld id="{D2A96714-38E9-4006-9A0E-E18601E1CDC2}" type="slidenum">
              <a:rPr lang="zh-CN" altLang="en-US" smtClean="0"/>
              <a:t>‹#›</a:t>
            </a:fld>
            <a:endParaRPr lang="zh-CN" altLang="en-US"/>
          </a:p>
        </p:txBody>
      </p:sp>
    </p:spTree>
    <p:extLst>
      <p:ext uri="{BB962C8B-B14F-4D97-AF65-F5344CB8AC3E}">
        <p14:creationId xmlns:p14="http://schemas.microsoft.com/office/powerpoint/2010/main" val="1020659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03934-C03A-FF3F-73FC-83EC6C11D68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AB5FF12-5B8F-B7C0-DE66-5F1B28A05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A54D93-D213-8493-2931-AA12D7E1863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6F3552F-54C0-6739-2E8C-FDA1807174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F3DFF37-63FB-FD78-A7C0-CAFB1F67FA4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FEC3D2E-AB72-D76F-3CF0-E9212E9AAD12}"/>
              </a:ext>
            </a:extLst>
          </p:cNvPr>
          <p:cNvSpPr>
            <a:spLocks noGrp="1"/>
          </p:cNvSpPr>
          <p:nvPr>
            <p:ph type="dt" sz="half" idx="10"/>
          </p:nvPr>
        </p:nvSpPr>
        <p:spPr/>
        <p:txBody>
          <a:bodyPr/>
          <a:lstStyle/>
          <a:p>
            <a:fld id="{1E019169-4627-44B6-AA23-AE96672C015F}" type="datetimeFigureOut">
              <a:rPr lang="zh-CN" altLang="en-US" smtClean="0"/>
              <a:t>2025/11/12</a:t>
            </a:fld>
            <a:endParaRPr lang="zh-CN" altLang="en-US"/>
          </a:p>
        </p:txBody>
      </p:sp>
      <p:sp>
        <p:nvSpPr>
          <p:cNvPr id="8" name="页脚占位符 7">
            <a:extLst>
              <a:ext uri="{FF2B5EF4-FFF2-40B4-BE49-F238E27FC236}">
                <a16:creationId xmlns:a16="http://schemas.microsoft.com/office/drawing/2014/main" id="{DFF5128C-7AF6-FA5D-E48E-68089CB8FAD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C031EB0-B1F7-F0D0-A4D9-AC364279EA76}"/>
              </a:ext>
            </a:extLst>
          </p:cNvPr>
          <p:cNvSpPr>
            <a:spLocks noGrp="1"/>
          </p:cNvSpPr>
          <p:nvPr>
            <p:ph type="sldNum" sz="quarter" idx="12"/>
          </p:nvPr>
        </p:nvSpPr>
        <p:spPr/>
        <p:txBody>
          <a:bodyPr/>
          <a:lstStyle/>
          <a:p>
            <a:fld id="{D2A96714-38E9-4006-9A0E-E18601E1CDC2}" type="slidenum">
              <a:rPr lang="zh-CN" altLang="en-US" smtClean="0"/>
              <a:t>‹#›</a:t>
            </a:fld>
            <a:endParaRPr lang="zh-CN" altLang="en-US"/>
          </a:p>
        </p:txBody>
      </p:sp>
    </p:spTree>
    <p:extLst>
      <p:ext uri="{BB962C8B-B14F-4D97-AF65-F5344CB8AC3E}">
        <p14:creationId xmlns:p14="http://schemas.microsoft.com/office/powerpoint/2010/main" val="2744555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9531C-3536-9EAF-CDB5-6E4504F0CD6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C0BE8B4-1BDC-BC88-EC5F-861A3747F5F5}"/>
              </a:ext>
            </a:extLst>
          </p:cNvPr>
          <p:cNvSpPr>
            <a:spLocks noGrp="1"/>
          </p:cNvSpPr>
          <p:nvPr>
            <p:ph type="dt" sz="half" idx="10"/>
          </p:nvPr>
        </p:nvSpPr>
        <p:spPr/>
        <p:txBody>
          <a:bodyPr/>
          <a:lstStyle/>
          <a:p>
            <a:fld id="{1E019169-4627-44B6-AA23-AE96672C015F}" type="datetimeFigureOut">
              <a:rPr lang="zh-CN" altLang="en-US" smtClean="0"/>
              <a:t>2025/11/12</a:t>
            </a:fld>
            <a:endParaRPr lang="zh-CN" altLang="en-US"/>
          </a:p>
        </p:txBody>
      </p:sp>
      <p:sp>
        <p:nvSpPr>
          <p:cNvPr id="4" name="页脚占位符 3">
            <a:extLst>
              <a:ext uri="{FF2B5EF4-FFF2-40B4-BE49-F238E27FC236}">
                <a16:creationId xmlns:a16="http://schemas.microsoft.com/office/drawing/2014/main" id="{4DD5B6B5-F1F6-4C2E-2B7E-7B8AB917E4C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0383B2-1E27-7460-16CC-942538C87090}"/>
              </a:ext>
            </a:extLst>
          </p:cNvPr>
          <p:cNvSpPr>
            <a:spLocks noGrp="1"/>
          </p:cNvSpPr>
          <p:nvPr>
            <p:ph type="sldNum" sz="quarter" idx="12"/>
          </p:nvPr>
        </p:nvSpPr>
        <p:spPr/>
        <p:txBody>
          <a:bodyPr/>
          <a:lstStyle/>
          <a:p>
            <a:fld id="{D2A96714-38E9-4006-9A0E-E18601E1CDC2}" type="slidenum">
              <a:rPr lang="zh-CN" altLang="en-US" smtClean="0"/>
              <a:t>‹#›</a:t>
            </a:fld>
            <a:endParaRPr lang="zh-CN" altLang="en-US"/>
          </a:p>
        </p:txBody>
      </p:sp>
    </p:spTree>
    <p:extLst>
      <p:ext uri="{BB962C8B-B14F-4D97-AF65-F5344CB8AC3E}">
        <p14:creationId xmlns:p14="http://schemas.microsoft.com/office/powerpoint/2010/main" val="1286735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32E2F0-C18B-B828-9854-B0280D8ACDDD}"/>
              </a:ext>
            </a:extLst>
          </p:cNvPr>
          <p:cNvSpPr>
            <a:spLocks noGrp="1"/>
          </p:cNvSpPr>
          <p:nvPr>
            <p:ph type="dt" sz="half" idx="10"/>
          </p:nvPr>
        </p:nvSpPr>
        <p:spPr/>
        <p:txBody>
          <a:bodyPr/>
          <a:lstStyle/>
          <a:p>
            <a:fld id="{1E019169-4627-44B6-AA23-AE96672C015F}" type="datetimeFigureOut">
              <a:rPr lang="zh-CN" altLang="en-US" smtClean="0"/>
              <a:t>2025/11/12</a:t>
            </a:fld>
            <a:endParaRPr lang="zh-CN" altLang="en-US"/>
          </a:p>
        </p:txBody>
      </p:sp>
      <p:sp>
        <p:nvSpPr>
          <p:cNvPr id="3" name="页脚占位符 2">
            <a:extLst>
              <a:ext uri="{FF2B5EF4-FFF2-40B4-BE49-F238E27FC236}">
                <a16:creationId xmlns:a16="http://schemas.microsoft.com/office/drawing/2014/main" id="{4F6E2980-FEF4-8A10-4FB1-CD369F56BA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DBE40E7-B204-A38D-BDA6-844C87C6E564}"/>
              </a:ext>
            </a:extLst>
          </p:cNvPr>
          <p:cNvSpPr>
            <a:spLocks noGrp="1"/>
          </p:cNvSpPr>
          <p:nvPr>
            <p:ph type="sldNum" sz="quarter" idx="12"/>
          </p:nvPr>
        </p:nvSpPr>
        <p:spPr/>
        <p:txBody>
          <a:bodyPr/>
          <a:lstStyle/>
          <a:p>
            <a:fld id="{D2A96714-38E9-4006-9A0E-E18601E1CDC2}" type="slidenum">
              <a:rPr lang="zh-CN" altLang="en-US" smtClean="0"/>
              <a:t>‹#›</a:t>
            </a:fld>
            <a:endParaRPr lang="zh-CN" altLang="en-US"/>
          </a:p>
        </p:txBody>
      </p:sp>
    </p:spTree>
    <p:extLst>
      <p:ext uri="{BB962C8B-B14F-4D97-AF65-F5344CB8AC3E}">
        <p14:creationId xmlns:p14="http://schemas.microsoft.com/office/powerpoint/2010/main" val="3055163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4EC17-B348-7FF9-E935-F3F7C422BC8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E135CCE-39F5-4BC0-72FE-44378F392B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D554CA3-4789-FAA2-B08C-769345F63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E220FF-B4A3-9505-7BFD-293B1276AEC7}"/>
              </a:ext>
            </a:extLst>
          </p:cNvPr>
          <p:cNvSpPr>
            <a:spLocks noGrp="1"/>
          </p:cNvSpPr>
          <p:nvPr>
            <p:ph type="dt" sz="half" idx="10"/>
          </p:nvPr>
        </p:nvSpPr>
        <p:spPr/>
        <p:txBody>
          <a:bodyPr/>
          <a:lstStyle/>
          <a:p>
            <a:fld id="{1E019169-4627-44B6-AA23-AE96672C015F}" type="datetimeFigureOut">
              <a:rPr lang="zh-CN" altLang="en-US" smtClean="0"/>
              <a:t>2025/11/12</a:t>
            </a:fld>
            <a:endParaRPr lang="zh-CN" altLang="en-US"/>
          </a:p>
        </p:txBody>
      </p:sp>
      <p:sp>
        <p:nvSpPr>
          <p:cNvPr id="6" name="页脚占位符 5">
            <a:extLst>
              <a:ext uri="{FF2B5EF4-FFF2-40B4-BE49-F238E27FC236}">
                <a16:creationId xmlns:a16="http://schemas.microsoft.com/office/drawing/2014/main" id="{D8CCB83D-B8F0-51D6-B496-45385BB6BC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7E0AC3-0AFC-C8BC-CB98-DD86F8EAB81D}"/>
              </a:ext>
            </a:extLst>
          </p:cNvPr>
          <p:cNvSpPr>
            <a:spLocks noGrp="1"/>
          </p:cNvSpPr>
          <p:nvPr>
            <p:ph type="sldNum" sz="quarter" idx="12"/>
          </p:nvPr>
        </p:nvSpPr>
        <p:spPr/>
        <p:txBody>
          <a:bodyPr/>
          <a:lstStyle/>
          <a:p>
            <a:fld id="{D2A96714-38E9-4006-9A0E-E18601E1CDC2}" type="slidenum">
              <a:rPr lang="zh-CN" altLang="en-US" smtClean="0"/>
              <a:t>‹#›</a:t>
            </a:fld>
            <a:endParaRPr lang="zh-CN" altLang="en-US"/>
          </a:p>
        </p:txBody>
      </p:sp>
    </p:spTree>
    <p:extLst>
      <p:ext uri="{BB962C8B-B14F-4D97-AF65-F5344CB8AC3E}">
        <p14:creationId xmlns:p14="http://schemas.microsoft.com/office/powerpoint/2010/main" val="44618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21C1F-1E7F-D9B0-36CA-61E1CC91E15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0F065B1-9F7C-1660-4596-DC61E96A6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232FFF4-87CB-07EE-CC12-CD8D4C761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21FA74B-68C3-231A-F91C-B93EEF78DB86}"/>
              </a:ext>
            </a:extLst>
          </p:cNvPr>
          <p:cNvSpPr>
            <a:spLocks noGrp="1"/>
          </p:cNvSpPr>
          <p:nvPr>
            <p:ph type="dt" sz="half" idx="10"/>
          </p:nvPr>
        </p:nvSpPr>
        <p:spPr/>
        <p:txBody>
          <a:bodyPr/>
          <a:lstStyle/>
          <a:p>
            <a:fld id="{1E019169-4627-44B6-AA23-AE96672C015F}" type="datetimeFigureOut">
              <a:rPr lang="zh-CN" altLang="en-US" smtClean="0"/>
              <a:t>2025/11/12</a:t>
            </a:fld>
            <a:endParaRPr lang="zh-CN" altLang="en-US"/>
          </a:p>
        </p:txBody>
      </p:sp>
      <p:sp>
        <p:nvSpPr>
          <p:cNvPr id="6" name="页脚占位符 5">
            <a:extLst>
              <a:ext uri="{FF2B5EF4-FFF2-40B4-BE49-F238E27FC236}">
                <a16:creationId xmlns:a16="http://schemas.microsoft.com/office/drawing/2014/main" id="{EE9BEEA9-BCC0-F60D-ED88-BA7D5F7AA7A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4C30AC-909E-B786-06D1-66E91F458FDE}"/>
              </a:ext>
            </a:extLst>
          </p:cNvPr>
          <p:cNvSpPr>
            <a:spLocks noGrp="1"/>
          </p:cNvSpPr>
          <p:nvPr>
            <p:ph type="sldNum" sz="quarter" idx="12"/>
          </p:nvPr>
        </p:nvSpPr>
        <p:spPr/>
        <p:txBody>
          <a:bodyPr/>
          <a:lstStyle/>
          <a:p>
            <a:fld id="{D2A96714-38E9-4006-9A0E-E18601E1CDC2}" type="slidenum">
              <a:rPr lang="zh-CN" altLang="en-US" smtClean="0"/>
              <a:t>‹#›</a:t>
            </a:fld>
            <a:endParaRPr lang="zh-CN" altLang="en-US"/>
          </a:p>
        </p:txBody>
      </p:sp>
    </p:spTree>
    <p:extLst>
      <p:ext uri="{BB962C8B-B14F-4D97-AF65-F5344CB8AC3E}">
        <p14:creationId xmlns:p14="http://schemas.microsoft.com/office/powerpoint/2010/main" val="583655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0412A49-2DEC-4E1C-F4FF-373B63E8B7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5B8784F-6C61-137A-A2C1-FB5D107FD0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45132F-ED00-1CDD-92FF-32B1065A0E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019169-4627-44B6-AA23-AE96672C015F}"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2D8F90FF-B392-9BAC-4626-5161E1DE4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F70211D-40DE-1DAE-401C-F71D33760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A96714-38E9-4006-9A0E-E18601E1CDC2}" type="slidenum">
              <a:rPr lang="zh-CN" altLang="en-US" smtClean="0"/>
              <a:t>‹#›</a:t>
            </a:fld>
            <a:endParaRPr lang="zh-CN" altLang="en-US"/>
          </a:p>
        </p:txBody>
      </p:sp>
      <p:grpSp>
        <p:nvGrpSpPr>
          <p:cNvPr id="7" name="组合 6">
            <a:extLst>
              <a:ext uri="{FF2B5EF4-FFF2-40B4-BE49-F238E27FC236}">
                <a16:creationId xmlns:a16="http://schemas.microsoft.com/office/drawing/2014/main" id="{CBC7E1A8-9805-47CF-A3F8-7316E27FCCB9}"/>
              </a:ext>
            </a:extLst>
          </p:cNvPr>
          <p:cNvGrpSpPr/>
          <p:nvPr userDrawn="1"/>
        </p:nvGrpSpPr>
        <p:grpSpPr>
          <a:xfrm>
            <a:off x="8754534" y="171584"/>
            <a:ext cx="3041015" cy="643436"/>
            <a:chOff x="6096000" y="266700"/>
            <a:chExt cx="3041015" cy="643436"/>
          </a:xfrm>
        </p:grpSpPr>
        <p:pic>
          <p:nvPicPr>
            <p:cNvPr id="8" name="图片 7">
              <a:extLst>
                <a:ext uri="{FF2B5EF4-FFF2-40B4-BE49-F238E27FC236}">
                  <a16:creationId xmlns:a16="http://schemas.microsoft.com/office/drawing/2014/main" id="{817F48AD-0E2B-4CBA-8873-7A9DE12DFBAB}"/>
                </a:ext>
              </a:extLst>
            </p:cNvPr>
            <p:cNvPicPr>
              <a:picLocks noChangeAspect="1"/>
            </p:cNvPicPr>
            <p:nvPr/>
          </p:nvPicPr>
          <p:blipFill>
            <a:blip r:embed="rId13"/>
            <a:stretch>
              <a:fillRect/>
            </a:stretch>
          </p:blipFill>
          <p:spPr>
            <a:xfrm>
              <a:off x="6096000" y="266700"/>
              <a:ext cx="3041015" cy="565044"/>
            </a:xfrm>
            <a:prstGeom prst="rect">
              <a:avLst/>
            </a:prstGeom>
          </p:spPr>
        </p:pic>
        <p:sp>
          <p:nvSpPr>
            <p:cNvPr id="9" name="矩形 8">
              <a:extLst>
                <a:ext uri="{FF2B5EF4-FFF2-40B4-BE49-F238E27FC236}">
                  <a16:creationId xmlns:a16="http://schemas.microsoft.com/office/drawing/2014/main" id="{678F3B6F-BF15-4EAF-9BC8-6E628988A88E}"/>
                </a:ext>
              </a:extLst>
            </p:cNvPr>
            <p:cNvSpPr/>
            <p:nvPr userDrawn="1"/>
          </p:nvSpPr>
          <p:spPr>
            <a:xfrm>
              <a:off x="8756015" y="571500"/>
              <a:ext cx="381000" cy="338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grpSp>
    </p:spTree>
    <p:extLst>
      <p:ext uri="{BB962C8B-B14F-4D97-AF65-F5344CB8AC3E}">
        <p14:creationId xmlns:p14="http://schemas.microsoft.com/office/powerpoint/2010/main" val="2271566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80.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huggingface.co/spaces?sort=trending&amp;search=bert" TargetMode="External"/><Relationship Id="rId2" Type="http://schemas.openxmlformats.org/officeDocument/2006/relationships/hyperlink" Target="https://huggingface.co/models?sort=trending"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dn.openai.com/better-language-models/language_models_are_unsupervised_multitask_learners.pdf"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karpathy/nanoGPT/blob/master/model.p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jalammar.github.io/illustrated-gpt2/"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arxiv.org/pdf/2005.14165"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arxiv.org/pdf/1706.03741" TargetMode="External"/><Relationship Id="rId4" Type="http://schemas.openxmlformats.org/officeDocument/2006/relationships/hyperlink" Target="https://arxiv.org/abs/2203.02155"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llmplayground.net/?utm_source=toolify" TargetMode="External"/><Relationship Id="rId5" Type="http://schemas.openxmlformats.org/officeDocument/2006/relationships/hyperlink" Target="https://openai.com/index/gpt-4/" TargetMode="Externa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openai.com/zh-Hans-CN/index/introducing-gpt-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arxiv.org/abs/2302.13971"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llmplayground.net/?utm_source=toolify" TargetMode="External"/><Relationship Id="rId3" Type="http://schemas.openxmlformats.org/officeDocument/2006/relationships/diagramLayout" Target="../diagrams/layout4.xml"/><Relationship Id="rId7" Type="http://schemas.openxmlformats.org/officeDocument/2006/relationships/hyperlink" Target="https://huggingface.co/nvidia/Llama-3.1-Nemotron-70B-Instruct-HF" TargetMode="Externa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rxiv.org/abs/2103.10360"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0.png"/><Relationship Id="rId4" Type="http://schemas.openxmlformats.org/officeDocument/2006/relationships/hyperlink" Target="https://arxiv.org/abs/2006.16236"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hyperlink" Target="https://arxiv.org/abs/2105.14103"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2305.13048"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81.wmf"/><Relationship Id="rId18" Type="http://schemas.openxmlformats.org/officeDocument/2006/relationships/diagramData" Target="../diagrams/data7.xml"/><Relationship Id="rId3" Type="http://schemas.openxmlformats.org/officeDocument/2006/relationships/image" Target="../media/image76.wmf"/><Relationship Id="rId21" Type="http://schemas.openxmlformats.org/officeDocument/2006/relationships/diagramColors" Target="../diagrams/colors6.xml"/><Relationship Id="rId7" Type="http://schemas.openxmlformats.org/officeDocument/2006/relationships/image" Target="../media/image78.wmf"/><Relationship Id="rId12" Type="http://schemas.openxmlformats.org/officeDocument/2006/relationships/oleObject" Target="../embeddings/oleObject6.bin"/><Relationship Id="rId17" Type="http://schemas.openxmlformats.org/officeDocument/2006/relationships/image" Target="../media/image83.emf"/><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diagramQuickStyle" Target="../diagrams/quickStyle6.xml"/><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80.wmf"/><Relationship Id="rId5" Type="http://schemas.openxmlformats.org/officeDocument/2006/relationships/image" Target="../media/image77.wmf"/><Relationship Id="rId15" Type="http://schemas.openxmlformats.org/officeDocument/2006/relationships/image" Target="../media/image82.wmf"/><Relationship Id="rId10" Type="http://schemas.openxmlformats.org/officeDocument/2006/relationships/oleObject" Target="../embeddings/oleObject5.bin"/><Relationship Id="rId19" Type="http://schemas.openxmlformats.org/officeDocument/2006/relationships/diagramLayout" Target="../diagrams/layout6.xml"/><Relationship Id="rId4" Type="http://schemas.openxmlformats.org/officeDocument/2006/relationships/oleObject" Target="../embeddings/oleObject2.bin"/><Relationship Id="rId9" Type="http://schemas.openxmlformats.org/officeDocument/2006/relationships/image" Target="../media/image79.wmf"/><Relationship Id="rId14" Type="http://schemas.openxmlformats.org/officeDocument/2006/relationships/oleObject" Target="../embeddings/oleObject7.bin"/><Relationship Id="rId22" Type="http://schemas.microsoft.com/office/2007/relationships/diagramDrawing" Target="../diagrams/drawing6.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arxiv.org/pdf/1612.08083" TargetMode="Externa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arxiv.org/pdf/1710.05941v1" TargetMode="Externa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hyperlink" Target="https://arxiv.org/pdf/2002.05202"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blog.timodenk.com/linear-relationships-in-the-transformers-positional-encoding/" TargetMode="Externa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hyperlink" Target="https://arxiv.org/pdf/2104.09864" TargetMode="Externa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hyperlink" Target="https://github.com/karpathy/nanoGPT/blob/master/model.py"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981200" y="2609131"/>
            <a:ext cx="8229600" cy="901785"/>
          </a:xfrm>
          <a:prstGeom prst="rect">
            <a:avLst/>
          </a:prstGeom>
        </p:spPr>
        <p:txBody>
          <a:bodyPr vert="horz" wrap="square" lIns="0" tIns="15240" rIns="0" bIns="0" rtlCol="0">
            <a:spAutoFit/>
          </a:bodyPr>
          <a:lstStyle/>
          <a:p>
            <a:pPr marL="12700" algn="ctr">
              <a:lnSpc>
                <a:spcPct val="100000"/>
              </a:lnSpc>
              <a:spcBef>
                <a:spcPts val="100"/>
              </a:spcBef>
            </a:pPr>
            <a:r>
              <a:rPr lang="zh-CN" altLang="en-US" sz="5760" b="1" dirty="0">
                <a:solidFill>
                  <a:srgbClr val="0070C0"/>
                </a:solidFill>
                <a:latin typeface="Arial" panose="020B0604020202020204" pitchFamily="34" charset="0"/>
                <a:ea typeface="微软雅黑" panose="020B0503020204020204" charset="-122"/>
                <a:cs typeface="Arial" panose="020B0604020202020204" pitchFamily="34" charset="0"/>
              </a:rPr>
              <a:t>第六章 大语言模型架构</a:t>
            </a:r>
          </a:p>
        </p:txBody>
      </p:sp>
      <p:grpSp>
        <p:nvGrpSpPr>
          <p:cNvPr id="4" name="组合 3">
            <a:extLst>
              <a:ext uri="{FF2B5EF4-FFF2-40B4-BE49-F238E27FC236}">
                <a16:creationId xmlns:a16="http://schemas.microsoft.com/office/drawing/2014/main" id="{3675734E-3710-96DE-24F4-88438D28CDAA}"/>
              </a:ext>
            </a:extLst>
          </p:cNvPr>
          <p:cNvGrpSpPr/>
          <p:nvPr/>
        </p:nvGrpSpPr>
        <p:grpSpPr>
          <a:xfrm>
            <a:off x="8754534" y="171584"/>
            <a:ext cx="3041015" cy="643436"/>
            <a:chOff x="6096000" y="266700"/>
            <a:chExt cx="3041015" cy="643436"/>
          </a:xfrm>
        </p:grpSpPr>
        <p:pic>
          <p:nvPicPr>
            <p:cNvPr id="5" name="图片 4">
              <a:extLst>
                <a:ext uri="{FF2B5EF4-FFF2-40B4-BE49-F238E27FC236}">
                  <a16:creationId xmlns:a16="http://schemas.microsoft.com/office/drawing/2014/main" id="{B330200B-67AC-152F-417F-D6382400D267}"/>
                </a:ext>
              </a:extLst>
            </p:cNvPr>
            <p:cNvPicPr>
              <a:picLocks noChangeAspect="1"/>
            </p:cNvPicPr>
            <p:nvPr/>
          </p:nvPicPr>
          <p:blipFill>
            <a:blip r:embed="rId2"/>
            <a:stretch>
              <a:fillRect/>
            </a:stretch>
          </p:blipFill>
          <p:spPr>
            <a:xfrm>
              <a:off x="6096000" y="266700"/>
              <a:ext cx="3041015" cy="565044"/>
            </a:xfrm>
            <a:prstGeom prst="rect">
              <a:avLst/>
            </a:prstGeom>
          </p:spPr>
        </p:pic>
        <p:sp>
          <p:nvSpPr>
            <p:cNvPr id="6" name="矩形 5">
              <a:extLst>
                <a:ext uri="{FF2B5EF4-FFF2-40B4-BE49-F238E27FC236}">
                  <a16:creationId xmlns:a16="http://schemas.microsoft.com/office/drawing/2014/main" id="{84772560-0805-E051-1BFC-B042C6D4616B}"/>
                </a:ext>
              </a:extLst>
            </p:cNvPr>
            <p:cNvSpPr/>
            <p:nvPr userDrawn="1"/>
          </p:nvSpPr>
          <p:spPr>
            <a:xfrm>
              <a:off x="8756015" y="571500"/>
              <a:ext cx="381000" cy="338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grpSp>
      <p:grpSp>
        <p:nvGrpSpPr>
          <p:cNvPr id="7" name="组合 6">
            <a:extLst>
              <a:ext uri="{FF2B5EF4-FFF2-40B4-BE49-F238E27FC236}">
                <a16:creationId xmlns:a16="http://schemas.microsoft.com/office/drawing/2014/main" id="{3BCFB57E-3BB3-47A6-96A6-D597C81E04A4}"/>
              </a:ext>
            </a:extLst>
          </p:cNvPr>
          <p:cNvGrpSpPr/>
          <p:nvPr/>
        </p:nvGrpSpPr>
        <p:grpSpPr>
          <a:xfrm>
            <a:off x="528083" y="345279"/>
            <a:ext cx="1056877" cy="1043488"/>
            <a:chOff x="3136373" y="1952459"/>
            <a:chExt cx="2006695" cy="2043945"/>
          </a:xfrm>
        </p:grpSpPr>
        <p:sp>
          <p:nvSpPr>
            <p:cNvPr id="8" name="矩形: 圆角 7">
              <a:extLst>
                <a:ext uri="{FF2B5EF4-FFF2-40B4-BE49-F238E27FC236}">
                  <a16:creationId xmlns:a16="http://schemas.microsoft.com/office/drawing/2014/main" id="{30C3A85B-1C06-4AC4-84D2-899BCB3BA2EE}"/>
                </a:ext>
              </a:extLst>
            </p:cNvPr>
            <p:cNvSpPr/>
            <p:nvPr/>
          </p:nvSpPr>
          <p:spPr>
            <a:xfrm>
              <a:off x="3547096" y="2435635"/>
              <a:ext cx="1595972" cy="1560769"/>
            </a:xfrm>
            <a:prstGeom prst="roundRect">
              <a:avLst>
                <a:gd name="adj" fmla="val 6111"/>
              </a:avLst>
            </a:prstGeom>
            <a:solidFill>
              <a:srgbClr val="B8C3D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FA2A674-8A1C-40C4-A3E7-F7A83D14B950}"/>
                </a:ext>
              </a:extLst>
            </p:cNvPr>
            <p:cNvSpPr/>
            <p:nvPr/>
          </p:nvSpPr>
          <p:spPr>
            <a:xfrm>
              <a:off x="3136373" y="2039478"/>
              <a:ext cx="1565306" cy="1505961"/>
            </a:xfrm>
            <a:prstGeom prst="rect">
              <a:avLst/>
            </a:prstGeom>
            <a:solidFill>
              <a:schemeClr val="accent5">
                <a:lumMod val="5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0" name="文本框 31">
              <a:extLst>
                <a:ext uri="{FF2B5EF4-FFF2-40B4-BE49-F238E27FC236}">
                  <a16:creationId xmlns:a16="http://schemas.microsoft.com/office/drawing/2014/main" id="{0E4E58FE-4571-4560-94D2-4729316890FE}"/>
                </a:ext>
              </a:extLst>
            </p:cNvPr>
            <p:cNvSpPr txBox="1">
              <a:spLocks noChangeArrowheads="1"/>
            </p:cNvSpPr>
            <p:nvPr/>
          </p:nvSpPr>
          <p:spPr bwMode="auto">
            <a:xfrm>
              <a:off x="3472989" y="1952459"/>
              <a:ext cx="892073" cy="140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幼圆" panose="02010509060101010101" pitchFamily="49" charset="-122"/>
                </a:defRPr>
              </a:lvl1pPr>
              <a:lvl2pPr>
                <a:defRPr>
                  <a:solidFill>
                    <a:schemeClr val="tx1"/>
                  </a:solidFill>
                  <a:latin typeface="Calibri" panose="020F0502020204030204" pitchFamily="34" charset="0"/>
                  <a:ea typeface="幼圆" panose="02010509060101010101" pitchFamily="49" charset="-122"/>
                </a:defRPr>
              </a:lvl2pPr>
              <a:lvl3pPr>
                <a:defRPr>
                  <a:solidFill>
                    <a:schemeClr val="tx1"/>
                  </a:solidFill>
                  <a:latin typeface="Calibri" panose="020F0502020204030204" pitchFamily="34" charset="0"/>
                  <a:ea typeface="幼圆" panose="02010509060101010101" pitchFamily="49" charset="-122"/>
                </a:defRPr>
              </a:lvl3pPr>
              <a:lvl4pPr>
                <a:defRPr>
                  <a:solidFill>
                    <a:schemeClr val="tx1"/>
                  </a:solidFill>
                  <a:latin typeface="Calibri" panose="020F0502020204030204" pitchFamily="34" charset="0"/>
                  <a:ea typeface="幼圆" panose="02010509060101010101" pitchFamily="49" charset="-122"/>
                </a:defRPr>
              </a:lvl4pPr>
              <a:lvl5pPr>
                <a:defRPr>
                  <a:solidFill>
                    <a:schemeClr val="tx1"/>
                  </a:solidFill>
                  <a:latin typeface="Calibri" panose="020F0502020204030204" pitchFamily="34" charset="0"/>
                  <a:ea typeface="幼圆" panose="02010509060101010101" pitchFamily="49"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9pPr>
            </a:lstStyle>
            <a:p>
              <a:pPr algn="ctr">
                <a:lnSpc>
                  <a:spcPct val="130000"/>
                </a:lnSpc>
              </a:pPr>
              <a:endParaRPr lang="en-US" altLang="zh-CN" sz="7200" dirty="0">
                <a:solidFill>
                  <a:schemeClr val="bg1"/>
                </a:solidFill>
                <a:latin typeface="Arial" panose="020B0604020202020204" pitchFamily="34" charset="0"/>
                <a:ea typeface="微软雅黑" panose="020B0503020204020204" pitchFamily="34" charset="-122"/>
                <a:sym typeface="幼圆" panose="02010509060101010101" pitchFamily="49"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ALBERT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FA433F8-69D4-482B-ABD4-168E053C69E0}"/>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0A94052-9D84-45A1-8D4E-ADA04C528EA2}"/>
              </a:ext>
            </a:extLst>
          </p:cNvPr>
          <p:cNvSpPr txBox="1"/>
          <p:nvPr/>
        </p:nvSpPr>
        <p:spPr>
          <a:xfrm>
            <a:off x="1481097" y="1442230"/>
            <a:ext cx="3917840" cy="458715"/>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）嵌入参数因子分解</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3E824806-1BB2-4D51-8701-72519EC7B670}"/>
              </a:ext>
            </a:extLst>
          </p:cNvPr>
          <p:cNvPicPr>
            <a:picLocks noChangeAspect="1"/>
          </p:cNvPicPr>
          <p:nvPr/>
        </p:nvPicPr>
        <p:blipFill>
          <a:blip r:embed="rId3"/>
          <a:stretch>
            <a:fillRect/>
          </a:stretch>
        </p:blipFill>
        <p:spPr>
          <a:xfrm>
            <a:off x="702816" y="2472959"/>
            <a:ext cx="4696121" cy="2942811"/>
          </a:xfrm>
          <a:prstGeom prst="rect">
            <a:avLst/>
          </a:prstGeom>
        </p:spPr>
      </p:pic>
      <p:pic>
        <p:nvPicPr>
          <p:cNvPr id="4" name="图片 3">
            <a:extLst>
              <a:ext uri="{FF2B5EF4-FFF2-40B4-BE49-F238E27FC236}">
                <a16:creationId xmlns:a16="http://schemas.microsoft.com/office/drawing/2014/main" id="{CCEAEC5A-24FE-45BC-93E3-35E24A9C7121}"/>
              </a:ext>
            </a:extLst>
          </p:cNvPr>
          <p:cNvPicPr>
            <a:picLocks noChangeAspect="1"/>
          </p:cNvPicPr>
          <p:nvPr/>
        </p:nvPicPr>
        <p:blipFill>
          <a:blip r:embed="rId4"/>
          <a:stretch>
            <a:fillRect/>
          </a:stretch>
        </p:blipFill>
        <p:spPr>
          <a:xfrm>
            <a:off x="6634002" y="2568840"/>
            <a:ext cx="4933403" cy="275104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5415C62-898B-49FD-B456-332C5AA67E51}"/>
                  </a:ext>
                </a:extLst>
              </p:cNvPr>
              <p:cNvSpPr txBox="1"/>
              <p:nvPr/>
            </p:nvSpPr>
            <p:spPr>
              <a:xfrm>
                <a:off x="911675" y="5653996"/>
                <a:ext cx="3831775" cy="707886"/>
              </a:xfrm>
              <a:prstGeom prst="rect">
                <a:avLst/>
              </a:prstGeom>
              <a:noFill/>
            </p:spPr>
            <p:txBody>
              <a:bodyPr wrap="square" rtlCol="0">
                <a:spAutoFit/>
              </a:bodyPr>
              <a:lstStyle/>
              <a:p>
                <a:r>
                  <a:rPr lang="en-US" altLang="zh-CN" sz="2000" dirty="0"/>
                  <a:t>Bert</a:t>
                </a:r>
                <a:r>
                  <a:rPr lang="zh-CN" altLang="en-US" sz="2000" dirty="0"/>
                  <a:t>模型中</a:t>
                </a:r>
                <a:r>
                  <a:rPr lang="en-US" altLang="zh-CN" sz="2000" dirty="0"/>
                  <a:t>Token Embedding</a:t>
                </a:r>
                <a:r>
                  <a:rPr lang="zh-CN" altLang="en-US" sz="2000" dirty="0"/>
                  <a:t>的参数矩阵大小为</a:t>
                </a:r>
                <a14:m>
                  <m:oMath xmlns:m="http://schemas.openxmlformats.org/officeDocument/2006/math">
                    <m:r>
                      <a:rPr lang="en-US" altLang="zh-CN" sz="2000" i="1" dirty="0" smtClean="0">
                        <a:latin typeface="Cambria Math" panose="02040503050406030204" pitchFamily="18" charset="0"/>
                      </a:rPr>
                      <m:t>𝑉</m:t>
                    </m:r>
                    <m:r>
                      <a:rPr lang="en-US" altLang="zh-CN" sz="2000" i="1" dirty="0" smtClean="0">
                        <a:latin typeface="Cambria Math" panose="02040503050406030204" pitchFamily="18" charset="0"/>
                        <a:ea typeface="Cambria Math" panose="02040503050406030204" pitchFamily="18" charset="0"/>
                      </a:rPr>
                      <m:t>×</m:t>
                    </m:r>
                    <m:r>
                      <a:rPr lang="en-US" altLang="zh-CN" sz="2000" i="1" dirty="0" smtClean="0">
                        <a:latin typeface="Cambria Math" panose="02040503050406030204" pitchFamily="18" charset="0"/>
                      </a:rPr>
                      <m:t>𝐻</m:t>
                    </m:r>
                  </m:oMath>
                </a14:m>
                <a:endParaRPr lang="zh-CN" altLang="en-US" sz="2000" dirty="0"/>
              </a:p>
            </p:txBody>
          </p:sp>
        </mc:Choice>
        <mc:Fallback xmlns="">
          <p:sp>
            <p:nvSpPr>
              <p:cNvPr id="9" name="文本框 8">
                <a:extLst>
                  <a:ext uri="{FF2B5EF4-FFF2-40B4-BE49-F238E27FC236}">
                    <a16:creationId xmlns:a16="http://schemas.microsoft.com/office/drawing/2014/main" id="{85415C62-898B-49FD-B456-332C5AA67E51}"/>
                  </a:ext>
                </a:extLst>
              </p:cNvPr>
              <p:cNvSpPr txBox="1">
                <a:spLocks noRot="1" noChangeAspect="1" noMove="1" noResize="1" noEditPoints="1" noAdjustHandles="1" noChangeArrowheads="1" noChangeShapeType="1" noTextEdit="1"/>
              </p:cNvSpPr>
              <p:nvPr/>
            </p:nvSpPr>
            <p:spPr>
              <a:xfrm>
                <a:off x="911675" y="5653996"/>
                <a:ext cx="3831775" cy="707886"/>
              </a:xfrm>
              <a:prstGeom prst="rect">
                <a:avLst/>
              </a:prstGeom>
              <a:blipFill>
                <a:blip r:embed="rId5"/>
                <a:stretch>
                  <a:fillRect l="-1752" t="-4274" b="-13675"/>
                </a:stretch>
              </a:blipFill>
            </p:spPr>
            <p:txBody>
              <a:bodyPr/>
              <a:lstStyle/>
              <a:p>
                <a:r>
                  <a:rPr lang="zh-CN" altLang="en-US">
                    <a:noFill/>
                  </a:rPr>
                  <a:t> </a:t>
                </a:r>
              </a:p>
            </p:txBody>
          </p:sp>
        </mc:Fallback>
      </mc:AlternateContent>
      <p:sp>
        <p:nvSpPr>
          <p:cNvPr id="10" name="箭头: 虚尾 9">
            <a:extLst>
              <a:ext uri="{FF2B5EF4-FFF2-40B4-BE49-F238E27FC236}">
                <a16:creationId xmlns:a16="http://schemas.microsoft.com/office/drawing/2014/main" id="{5161477D-D39A-47E5-8A77-DEB916C0FE8B}"/>
              </a:ext>
            </a:extLst>
          </p:cNvPr>
          <p:cNvSpPr/>
          <p:nvPr/>
        </p:nvSpPr>
        <p:spPr>
          <a:xfrm>
            <a:off x="5683094" y="3706870"/>
            <a:ext cx="590550" cy="333375"/>
          </a:xfrm>
          <a:prstGeom prst="strip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对话气泡: 圆角矩形 10">
            <a:extLst>
              <a:ext uri="{FF2B5EF4-FFF2-40B4-BE49-F238E27FC236}">
                <a16:creationId xmlns:a16="http://schemas.microsoft.com/office/drawing/2014/main" id="{DB56866D-DE56-4CB9-A056-24BB052B6E4E}"/>
              </a:ext>
            </a:extLst>
          </p:cNvPr>
          <p:cNvSpPr/>
          <p:nvPr/>
        </p:nvSpPr>
        <p:spPr>
          <a:xfrm>
            <a:off x="6711794" y="1538112"/>
            <a:ext cx="3060856" cy="458715"/>
          </a:xfrm>
          <a:prstGeom prst="wedgeRoundRectCallout">
            <a:avLst>
              <a:gd name="adj1" fmla="val -11839"/>
              <a:gd name="adj2" fmla="val 27845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加入一个大小为</a:t>
            </a:r>
            <a:r>
              <a:rPr lang="en-US" altLang="zh-CN" dirty="0">
                <a:solidFill>
                  <a:schemeClr val="tx1"/>
                </a:solidFill>
              </a:rPr>
              <a:t>E</a:t>
            </a:r>
            <a:r>
              <a:rPr lang="zh-CN" altLang="en-US" dirty="0">
                <a:solidFill>
                  <a:schemeClr val="tx1"/>
                </a:solidFill>
              </a:rPr>
              <a:t>的隐藏层</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B713F82-9A33-46F5-8BCE-5CBF64D2D329}"/>
                  </a:ext>
                </a:extLst>
              </p:cNvPr>
              <p:cNvSpPr txBox="1"/>
              <p:nvPr/>
            </p:nvSpPr>
            <p:spPr>
              <a:xfrm>
                <a:off x="6832390" y="5561339"/>
                <a:ext cx="4933403" cy="1015663"/>
              </a:xfrm>
              <a:prstGeom prst="rect">
                <a:avLst/>
              </a:prstGeom>
              <a:noFill/>
            </p:spPr>
            <p:txBody>
              <a:bodyPr wrap="square" rtlCol="0">
                <a:spAutoFit/>
              </a:bodyPr>
              <a:lstStyle/>
              <a:p>
                <a:r>
                  <a:rPr lang="zh-CN" altLang="en-US" sz="2000" dirty="0"/>
                  <a:t>参数矩阵大小由</a:t>
                </a:r>
                <a14:m>
                  <m:oMath xmlns:m="http://schemas.openxmlformats.org/officeDocument/2006/math">
                    <m:r>
                      <m:rPr>
                        <m:sty m:val="p"/>
                      </m:rPr>
                      <a:rPr lang="en-US" altLang="zh-CN" sz="2000" b="0" i="0" dirty="0" smtClean="0">
                        <a:latin typeface="Cambria Math" panose="02040503050406030204" pitchFamily="18" charset="0"/>
                      </a:rPr>
                      <m:t>O</m:t>
                    </m:r>
                    <m:r>
                      <a:rPr lang="en-US" altLang="zh-CN" sz="2000" b="0" i="0" dirty="0" smtClean="0">
                        <a:latin typeface="Cambria Math" panose="02040503050406030204" pitchFamily="18" charset="0"/>
                      </a:rPr>
                      <m:t>(</m:t>
                    </m:r>
                    <m:r>
                      <a:rPr lang="en-US" altLang="zh-CN" sz="2000" i="1" dirty="0" smtClean="0">
                        <a:latin typeface="Cambria Math" panose="02040503050406030204" pitchFamily="18" charset="0"/>
                      </a:rPr>
                      <m:t>𝑉</m:t>
                    </m:r>
                    <m:r>
                      <a:rPr lang="en-US" altLang="zh-CN" sz="2000" i="1" dirty="0" smtClean="0">
                        <a:latin typeface="Cambria Math" panose="02040503050406030204" pitchFamily="18" charset="0"/>
                        <a:ea typeface="Cambria Math" panose="02040503050406030204" pitchFamily="18" charset="0"/>
                      </a:rPr>
                      <m:t>×</m:t>
                    </m:r>
                    <m:r>
                      <a:rPr lang="en-US" altLang="zh-CN" sz="2000" i="1" dirty="0" smtClean="0">
                        <a:latin typeface="Cambria Math" panose="02040503050406030204" pitchFamily="18" charset="0"/>
                      </a:rPr>
                      <m:t>𝐻</m:t>
                    </m:r>
                    <m:r>
                      <a:rPr lang="en-US" altLang="zh-CN" sz="2000" b="0" i="1" dirty="0" smtClean="0">
                        <a:latin typeface="Cambria Math" panose="02040503050406030204" pitchFamily="18" charset="0"/>
                      </a:rPr>
                      <m:t>)</m:t>
                    </m:r>
                  </m:oMath>
                </a14:m>
                <a:r>
                  <a:rPr lang="zh-CN" altLang="en-US" sz="2000" dirty="0"/>
                  <a:t>降为</a:t>
                </a:r>
                <a14:m>
                  <m:oMath xmlns:m="http://schemas.openxmlformats.org/officeDocument/2006/math">
                    <m:r>
                      <m:rPr>
                        <m:sty m:val="p"/>
                      </m:rPr>
                      <a:rPr lang="en-US" altLang="zh-CN" sz="2000" dirty="0">
                        <a:latin typeface="Cambria Math" panose="02040503050406030204" pitchFamily="18" charset="0"/>
                      </a:rPr>
                      <m:t>O</m:t>
                    </m:r>
                    <m:r>
                      <a:rPr lang="en-US" altLang="zh-CN" sz="2000" dirty="0">
                        <a:latin typeface="Cambria Math" panose="02040503050406030204" pitchFamily="18" charset="0"/>
                      </a:rPr>
                      <m:t>(</m:t>
                    </m:r>
                    <m:r>
                      <a:rPr lang="en-US" altLang="zh-CN" sz="2000" i="1" dirty="0" smtClean="0">
                        <a:latin typeface="Cambria Math" panose="02040503050406030204" pitchFamily="18" charset="0"/>
                      </a:rPr>
                      <m:t>𝑉</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𝐸</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𝐸</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𝐻</m:t>
                    </m:r>
                    <m:r>
                      <a:rPr lang="en-US" altLang="zh-CN" sz="2000" b="0" i="1" dirty="0" smtClean="0">
                        <a:latin typeface="Cambria Math" panose="02040503050406030204" pitchFamily="18" charset="0"/>
                      </a:rPr>
                      <m:t>)</m:t>
                    </m:r>
                  </m:oMath>
                </a14:m>
                <a:r>
                  <a:rPr lang="zh-CN" altLang="en-US" sz="2000" dirty="0"/>
                  <a:t>，当</a:t>
                </a:r>
                <a:r>
                  <a:rPr lang="en-US" altLang="zh-CN" sz="2000" dirty="0"/>
                  <a:t>E</a:t>
                </a:r>
                <a:r>
                  <a:rPr lang="zh-CN" altLang="en-US" sz="2000" dirty="0"/>
                  <a:t>远远小于</a:t>
                </a:r>
                <a:r>
                  <a:rPr lang="en-US" altLang="zh-CN" sz="2000" dirty="0"/>
                  <a:t>H</a:t>
                </a:r>
                <a:r>
                  <a:rPr lang="zh-CN" altLang="en-US" sz="2000" dirty="0"/>
                  <a:t>的时候，模型所需的参数将大大减少</a:t>
                </a:r>
              </a:p>
            </p:txBody>
          </p:sp>
        </mc:Choice>
        <mc:Fallback xmlns="">
          <p:sp>
            <p:nvSpPr>
              <p:cNvPr id="15" name="文本框 14">
                <a:extLst>
                  <a:ext uri="{FF2B5EF4-FFF2-40B4-BE49-F238E27FC236}">
                    <a16:creationId xmlns:a16="http://schemas.microsoft.com/office/drawing/2014/main" id="{0B713F82-9A33-46F5-8BCE-5CBF64D2D329}"/>
                  </a:ext>
                </a:extLst>
              </p:cNvPr>
              <p:cNvSpPr txBox="1">
                <a:spLocks noRot="1" noChangeAspect="1" noMove="1" noResize="1" noEditPoints="1" noAdjustHandles="1" noChangeArrowheads="1" noChangeShapeType="1" noTextEdit="1"/>
              </p:cNvSpPr>
              <p:nvPr/>
            </p:nvSpPr>
            <p:spPr>
              <a:xfrm>
                <a:off x="6832390" y="5561339"/>
                <a:ext cx="4933403" cy="1015663"/>
              </a:xfrm>
              <a:prstGeom prst="rect">
                <a:avLst/>
              </a:prstGeom>
              <a:blipFill>
                <a:blip r:embed="rId6"/>
                <a:stretch>
                  <a:fillRect l="-1360" t="-2994" b="-95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423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55CD8-9A8D-5B46-65E2-034F7907E3B5}"/>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5973501E-76A9-ECBF-08B3-819843B36024}"/>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ALBERT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86DDE15-0BA6-4733-D574-AD523E511BAD}"/>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4FA536F2-4F48-0A08-11EC-12B185A3C690}"/>
              </a:ext>
            </a:extLst>
          </p:cNvPr>
          <p:cNvSpPr txBox="1"/>
          <p:nvPr/>
        </p:nvSpPr>
        <p:spPr>
          <a:xfrm>
            <a:off x="1481097" y="1442230"/>
            <a:ext cx="6656036" cy="458715"/>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）嵌入参数因子分解：代码</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Picture 6">
            <a:extLst>
              <a:ext uri="{FF2B5EF4-FFF2-40B4-BE49-F238E27FC236}">
                <a16:creationId xmlns:a16="http://schemas.microsoft.com/office/drawing/2014/main" id="{84655200-84C5-DF10-3177-8ABDDDD758C5}"/>
              </a:ext>
            </a:extLst>
          </p:cNvPr>
          <p:cNvPicPr>
            <a:picLocks noChangeAspect="1"/>
          </p:cNvPicPr>
          <p:nvPr/>
        </p:nvPicPr>
        <p:blipFill>
          <a:blip r:embed="rId3"/>
          <a:stretch>
            <a:fillRect/>
          </a:stretch>
        </p:blipFill>
        <p:spPr>
          <a:xfrm>
            <a:off x="1322788" y="1995499"/>
            <a:ext cx="7772400" cy="3740467"/>
          </a:xfrm>
          <a:prstGeom prst="rect">
            <a:avLst/>
          </a:prstGeom>
        </p:spPr>
      </p:pic>
    </p:spTree>
    <p:extLst>
      <p:ext uri="{BB962C8B-B14F-4D97-AF65-F5344CB8AC3E}">
        <p14:creationId xmlns:p14="http://schemas.microsoft.com/office/powerpoint/2010/main" val="4125955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A64C4-98E2-30FB-420B-EA7864AD119C}"/>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AE770E82-E8CB-E308-4392-F95DF9ABD41F}"/>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ALBERT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42A8E4C-2F73-5025-F565-1C730524E41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DDA4D17-B793-2F7F-74F6-1185D7040349}"/>
              </a:ext>
            </a:extLst>
          </p:cNvPr>
          <p:cNvSpPr txBox="1"/>
          <p:nvPr/>
        </p:nvSpPr>
        <p:spPr>
          <a:xfrm>
            <a:off x="1481097" y="1442230"/>
            <a:ext cx="6656036" cy="458715"/>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）嵌入参数因子分解：代码</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Picture 1">
            <a:extLst>
              <a:ext uri="{FF2B5EF4-FFF2-40B4-BE49-F238E27FC236}">
                <a16:creationId xmlns:a16="http://schemas.microsoft.com/office/drawing/2014/main" id="{2F9D0C7C-9706-1807-7820-A9C1D1DA194D}"/>
              </a:ext>
            </a:extLst>
          </p:cNvPr>
          <p:cNvPicPr>
            <a:picLocks noChangeAspect="1"/>
          </p:cNvPicPr>
          <p:nvPr/>
        </p:nvPicPr>
        <p:blipFill>
          <a:blip r:embed="rId3"/>
          <a:stretch>
            <a:fillRect/>
          </a:stretch>
        </p:blipFill>
        <p:spPr>
          <a:xfrm>
            <a:off x="676331" y="2056922"/>
            <a:ext cx="7313539" cy="3670708"/>
          </a:xfrm>
          <a:prstGeom prst="rect">
            <a:avLst/>
          </a:prstGeom>
        </p:spPr>
      </p:pic>
      <p:sp>
        <p:nvSpPr>
          <p:cNvPr id="3" name="TextBox 2">
            <a:extLst>
              <a:ext uri="{FF2B5EF4-FFF2-40B4-BE49-F238E27FC236}">
                <a16:creationId xmlns:a16="http://schemas.microsoft.com/office/drawing/2014/main" id="{8BA08A93-3C7F-6B51-BE1A-2ED657C4F2D3}"/>
              </a:ext>
            </a:extLst>
          </p:cNvPr>
          <p:cNvSpPr txBox="1"/>
          <p:nvPr/>
        </p:nvSpPr>
        <p:spPr>
          <a:xfrm>
            <a:off x="7989870" y="2368782"/>
            <a:ext cx="4202130" cy="3046988"/>
          </a:xfrm>
          <a:prstGeom prst="rect">
            <a:avLst/>
          </a:prstGeom>
          <a:noFill/>
        </p:spPr>
        <p:txBody>
          <a:bodyPr wrap="squar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In mathematics, factorization (...) or factoring consists of writing a number or another mathematical object as a product of several factors, usually smaller or simpler objects of the same kind. For example, 3 × 5 is a factorization of the integer 15.</a:t>
            </a:r>
          </a:p>
        </p:txBody>
      </p:sp>
    </p:spTree>
    <p:extLst>
      <p:ext uri="{BB962C8B-B14F-4D97-AF65-F5344CB8AC3E}">
        <p14:creationId xmlns:p14="http://schemas.microsoft.com/office/powerpoint/2010/main" val="275938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ALBERT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FA433F8-69D4-482B-ABD4-168E053C69E0}"/>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0A94052-9D84-45A1-8D4E-ADA04C528EA2}"/>
              </a:ext>
            </a:extLst>
          </p:cNvPr>
          <p:cNvSpPr txBox="1"/>
          <p:nvPr/>
        </p:nvSpPr>
        <p:spPr>
          <a:xfrm>
            <a:off x="1481097" y="1442230"/>
            <a:ext cx="3917840" cy="458715"/>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）嵌入参数因子分解：例子</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0B713F82-9A33-46F5-8BCE-5CBF64D2D329}"/>
              </a:ext>
            </a:extLst>
          </p:cNvPr>
          <p:cNvSpPr txBox="1"/>
          <p:nvPr/>
        </p:nvSpPr>
        <p:spPr>
          <a:xfrm>
            <a:off x="1481097" y="2113933"/>
            <a:ext cx="9539328" cy="2579937"/>
          </a:xfrm>
          <a:prstGeom prst="rect">
            <a:avLst/>
          </a:prstGeom>
          <a:solidFill>
            <a:schemeClr val="accent5">
              <a:lumMod val="20000"/>
              <a:lumOff val="80000"/>
            </a:schemeClr>
          </a:solidFill>
        </p:spPr>
        <p:txBody>
          <a:bodyPr wrap="square" rtlCol="0">
            <a:spAutoFit/>
          </a:bodyPr>
          <a:lstStyle/>
          <a:p>
            <a:pPr>
              <a:lnSpc>
                <a:spcPct val="150000"/>
              </a:lnSpc>
            </a:pPr>
            <a:r>
              <a:rPr lang="zh-CN" altLang="en-US" sz="2200" dirty="0"/>
              <a:t>中文</a:t>
            </a:r>
            <a:r>
              <a:rPr lang="en-US" altLang="zh-CN" sz="2200" dirty="0"/>
              <a:t>BERT</a:t>
            </a:r>
            <a:r>
              <a:rPr lang="zh-CN" altLang="en-US" sz="2200" dirty="0"/>
              <a:t>的词汇表大小大约为</a:t>
            </a:r>
            <a:r>
              <a:rPr lang="en-US" altLang="zh-CN" sz="2200" b="1" dirty="0"/>
              <a:t>2</a:t>
            </a:r>
            <a:r>
              <a:rPr lang="zh-CN" altLang="en-US" sz="2200" b="1" dirty="0"/>
              <a:t>万</a:t>
            </a:r>
            <a:r>
              <a:rPr lang="zh-CN" altLang="en-US" sz="2200" dirty="0"/>
              <a:t>，参数量为</a:t>
            </a:r>
            <a:endParaRPr lang="en-US" altLang="zh-CN" sz="2200" dirty="0"/>
          </a:p>
          <a:p>
            <a:pPr algn="ctr">
              <a:lnSpc>
                <a:spcPct val="150000"/>
              </a:lnSpc>
            </a:pPr>
            <a:r>
              <a:rPr lang="en-US" altLang="zh-CN" sz="2200" dirty="0"/>
              <a:t>20000×768 = 1536</a:t>
            </a:r>
            <a:r>
              <a:rPr lang="zh-CN" altLang="en-US" sz="2200" dirty="0"/>
              <a:t>万 </a:t>
            </a:r>
            <a:r>
              <a:rPr lang="en-US" altLang="zh-CN" sz="2200" dirty="0"/>
              <a:t>= </a:t>
            </a:r>
            <a:r>
              <a:rPr lang="en-US" altLang="zh-CN" sz="2200" b="1" dirty="0"/>
              <a:t>15M</a:t>
            </a:r>
            <a:r>
              <a:rPr lang="zh-CN" altLang="en-US" sz="2200" dirty="0"/>
              <a:t>，</a:t>
            </a:r>
            <a:endParaRPr lang="en-US" altLang="zh-CN" sz="2200" dirty="0"/>
          </a:p>
          <a:p>
            <a:pPr>
              <a:lnSpc>
                <a:spcPct val="150000"/>
              </a:lnSpc>
            </a:pPr>
            <a:r>
              <a:rPr lang="zh-CN" altLang="en-US" sz="2200" dirty="0"/>
              <a:t>用参数</a:t>
            </a:r>
            <a:r>
              <a:rPr lang="en-US" altLang="zh-CN" sz="2200" b="1" dirty="0"/>
              <a:t>E=128</a:t>
            </a:r>
            <a:r>
              <a:rPr lang="zh-CN" altLang="en-US" sz="2200" dirty="0"/>
              <a:t>拆解矩阵，参数量为</a:t>
            </a:r>
            <a:endParaRPr lang="en-US" altLang="zh-CN" sz="2200" dirty="0"/>
          </a:p>
          <a:p>
            <a:pPr>
              <a:lnSpc>
                <a:spcPct val="150000"/>
              </a:lnSpc>
            </a:pPr>
            <a:r>
              <a:rPr lang="en-US" altLang="zh-CN" sz="2200" dirty="0"/>
              <a:t>                    20000×128 + 128×768=265.8304</a:t>
            </a:r>
            <a:r>
              <a:rPr lang="zh-CN" altLang="en-US" sz="2200" dirty="0"/>
              <a:t>万 </a:t>
            </a:r>
            <a:r>
              <a:rPr lang="en-US" altLang="zh-CN" sz="2200" dirty="0"/>
              <a:t>= </a:t>
            </a:r>
            <a:r>
              <a:rPr lang="en-US" altLang="zh-CN" sz="2200" b="1" dirty="0"/>
              <a:t>2M+</a:t>
            </a:r>
          </a:p>
          <a:p>
            <a:pPr>
              <a:lnSpc>
                <a:spcPct val="150000"/>
              </a:lnSpc>
            </a:pPr>
            <a:r>
              <a:rPr lang="zh-CN" altLang="en-US" sz="2200" dirty="0"/>
              <a:t>大概降低了</a:t>
            </a:r>
            <a:r>
              <a:rPr lang="en-US" altLang="zh-CN" sz="2200" b="1" dirty="0"/>
              <a:t>12M</a:t>
            </a:r>
            <a:r>
              <a:rPr lang="zh-CN" altLang="en-US" sz="2200" dirty="0"/>
              <a:t>参数矩阵大小</a:t>
            </a:r>
            <a:r>
              <a:rPr lang="en-US" altLang="zh-CN" sz="2200" dirty="0"/>
              <a:t>.</a:t>
            </a:r>
            <a:endParaRPr lang="zh-CN" altLang="en-US" sz="2200" dirty="0"/>
          </a:p>
        </p:txBody>
      </p:sp>
    </p:spTree>
    <p:extLst>
      <p:ext uri="{BB962C8B-B14F-4D97-AF65-F5344CB8AC3E}">
        <p14:creationId xmlns:p14="http://schemas.microsoft.com/office/powerpoint/2010/main" val="113536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ALBERT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FA433F8-69D4-482B-ABD4-168E053C69E0}"/>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0A94052-9D84-45A1-8D4E-ADA04C528EA2}"/>
              </a:ext>
            </a:extLst>
          </p:cNvPr>
          <p:cNvSpPr txBox="1"/>
          <p:nvPr/>
        </p:nvSpPr>
        <p:spPr>
          <a:xfrm>
            <a:off x="1481097" y="1442230"/>
            <a:ext cx="3917840" cy="458715"/>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）跨层参数共享</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B4A7E2E9-EF63-4C2A-844F-EBCA36EFCAB5}"/>
              </a:ext>
            </a:extLst>
          </p:cNvPr>
          <p:cNvSpPr/>
          <p:nvPr/>
        </p:nvSpPr>
        <p:spPr>
          <a:xfrm>
            <a:off x="1379030" y="4266339"/>
            <a:ext cx="9929237" cy="769441"/>
          </a:xfrm>
          <a:prstGeom prst="rect">
            <a:avLst/>
          </a:prstGeom>
          <a:solidFill>
            <a:schemeClr val="accent5">
              <a:lumMod val="20000"/>
              <a:lumOff val="80000"/>
            </a:schemeClr>
          </a:solidFill>
        </p:spPr>
        <p:txBody>
          <a:bodyPr wrap="square">
            <a:spAutoFit/>
          </a:bodyPr>
          <a:lstStyle/>
          <a:p>
            <a:r>
              <a:rPr lang="en-US" altLang="zh-CN" sz="2200" dirty="0">
                <a:latin typeface="-apple-system"/>
              </a:rPr>
              <a:t>Bert</a:t>
            </a:r>
            <a:r>
              <a:rPr lang="zh-CN" altLang="en-US" sz="2200" dirty="0">
                <a:latin typeface="-apple-system"/>
              </a:rPr>
              <a:t>中有</a:t>
            </a:r>
            <a:r>
              <a:rPr lang="en-US" altLang="zh-CN" sz="2200" dirty="0">
                <a:latin typeface="-apple-system"/>
              </a:rPr>
              <a:t>12</a:t>
            </a:r>
            <a:r>
              <a:rPr lang="zh-CN" altLang="en-US" sz="2200" dirty="0">
                <a:latin typeface="-apple-system"/>
              </a:rPr>
              <a:t>个自注意力层，但是每一层的参数都基本相似。因此可以将一个自注意力层复制</a:t>
            </a:r>
            <a:r>
              <a:rPr lang="en-US" altLang="zh-CN" sz="2200" dirty="0">
                <a:latin typeface="-apple-system"/>
              </a:rPr>
              <a:t>12</a:t>
            </a:r>
            <a:r>
              <a:rPr lang="zh-CN" altLang="en-US" sz="2200" dirty="0">
                <a:latin typeface="-apple-system"/>
              </a:rPr>
              <a:t>次，只对一层自注意力层进行训练。</a:t>
            </a:r>
            <a:endParaRPr lang="zh-CN" altLang="en-US" sz="2200" dirty="0"/>
          </a:p>
        </p:txBody>
      </p:sp>
      <p:pic>
        <p:nvPicPr>
          <p:cNvPr id="6" name="图片 5">
            <a:extLst>
              <a:ext uri="{FF2B5EF4-FFF2-40B4-BE49-F238E27FC236}">
                <a16:creationId xmlns:a16="http://schemas.microsoft.com/office/drawing/2014/main" id="{E1C845B8-DB44-4B87-9B5D-020932F0946C}"/>
              </a:ext>
            </a:extLst>
          </p:cNvPr>
          <p:cNvPicPr>
            <a:picLocks noChangeAspect="1"/>
          </p:cNvPicPr>
          <p:nvPr/>
        </p:nvPicPr>
        <p:blipFill>
          <a:blip r:embed="rId3"/>
          <a:stretch>
            <a:fillRect/>
          </a:stretch>
        </p:blipFill>
        <p:spPr>
          <a:xfrm>
            <a:off x="3009900" y="1916425"/>
            <a:ext cx="5819775" cy="2228850"/>
          </a:xfrm>
          <a:prstGeom prst="rect">
            <a:avLst/>
          </a:prstGeom>
        </p:spPr>
      </p:pic>
    </p:spTree>
    <p:extLst>
      <p:ext uri="{BB962C8B-B14F-4D97-AF65-F5344CB8AC3E}">
        <p14:creationId xmlns:p14="http://schemas.microsoft.com/office/powerpoint/2010/main" val="1778172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ALBERT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FA433F8-69D4-482B-ABD4-168E053C69E0}"/>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0A94052-9D84-45A1-8D4E-ADA04C528EA2}"/>
              </a:ext>
            </a:extLst>
          </p:cNvPr>
          <p:cNvSpPr txBox="1"/>
          <p:nvPr/>
        </p:nvSpPr>
        <p:spPr>
          <a:xfrm>
            <a:off x="1481097" y="1442230"/>
            <a:ext cx="3917840" cy="458715"/>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）跨层参数共享</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F6DCBFB1-FED6-4DEA-8B1B-7D48102C4F1B}"/>
              </a:ext>
            </a:extLst>
          </p:cNvPr>
          <p:cNvGrpSpPr/>
          <p:nvPr/>
        </p:nvGrpSpPr>
        <p:grpSpPr>
          <a:xfrm>
            <a:off x="1643389" y="3640917"/>
            <a:ext cx="9429750" cy="2238375"/>
            <a:chOff x="1543417" y="3177395"/>
            <a:chExt cx="9429750" cy="2238375"/>
          </a:xfrm>
        </p:grpSpPr>
        <p:pic>
          <p:nvPicPr>
            <p:cNvPr id="3" name="图片 2">
              <a:extLst>
                <a:ext uri="{FF2B5EF4-FFF2-40B4-BE49-F238E27FC236}">
                  <a16:creationId xmlns:a16="http://schemas.microsoft.com/office/drawing/2014/main" id="{FF23A436-5E00-456C-9C96-F5C7692A83CD}"/>
                </a:ext>
              </a:extLst>
            </p:cNvPr>
            <p:cNvPicPr>
              <a:picLocks noChangeAspect="1"/>
            </p:cNvPicPr>
            <p:nvPr/>
          </p:nvPicPr>
          <p:blipFill>
            <a:blip r:embed="rId3"/>
            <a:stretch>
              <a:fillRect/>
            </a:stretch>
          </p:blipFill>
          <p:spPr>
            <a:xfrm>
              <a:off x="1543417" y="3177395"/>
              <a:ext cx="9429750" cy="2238375"/>
            </a:xfrm>
            <a:prstGeom prst="rect">
              <a:avLst/>
            </a:prstGeom>
          </p:spPr>
        </p:pic>
        <p:sp>
          <p:nvSpPr>
            <p:cNvPr id="4" name="矩形 3">
              <a:extLst>
                <a:ext uri="{FF2B5EF4-FFF2-40B4-BE49-F238E27FC236}">
                  <a16:creationId xmlns:a16="http://schemas.microsoft.com/office/drawing/2014/main" id="{A4C5395D-C6CA-49D0-B91B-CAD850D93EC9}"/>
                </a:ext>
              </a:extLst>
            </p:cNvPr>
            <p:cNvSpPr/>
            <p:nvPr/>
          </p:nvSpPr>
          <p:spPr>
            <a:xfrm>
              <a:off x="2733675" y="4412440"/>
              <a:ext cx="8077200" cy="2000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08A6A0D-6E62-4A43-A774-670277C5E81C}"/>
                </a:ext>
              </a:extLst>
            </p:cNvPr>
            <p:cNvSpPr/>
            <p:nvPr/>
          </p:nvSpPr>
          <p:spPr>
            <a:xfrm>
              <a:off x="2733675" y="3523412"/>
              <a:ext cx="8077200" cy="2000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5F82199A-F357-41D5-B67E-EC1FCC4A684A}"/>
              </a:ext>
            </a:extLst>
          </p:cNvPr>
          <p:cNvSpPr/>
          <p:nvPr/>
        </p:nvSpPr>
        <p:spPr>
          <a:xfrm>
            <a:off x="1481097" y="2016755"/>
            <a:ext cx="9754334" cy="1200329"/>
          </a:xfrm>
          <a:prstGeom prst="rect">
            <a:avLst/>
          </a:prstGeom>
        </p:spPr>
        <p:txBody>
          <a:bodyPr wrap="square">
            <a:spAutoFit/>
          </a:bodyPr>
          <a:lstStyle/>
          <a:p>
            <a:r>
              <a:rPr lang="zh-CN" altLang="en-US" sz="2400" dirty="0">
                <a:latin typeface="Lato"/>
              </a:rPr>
              <a:t>       共享可以分为</a:t>
            </a:r>
            <a:r>
              <a:rPr lang="zh-CN" altLang="en-US" sz="2400" b="1" dirty="0">
                <a:latin typeface="Lato"/>
              </a:rPr>
              <a:t>全连接层</a:t>
            </a:r>
            <a:r>
              <a:rPr lang="zh-CN" altLang="en-US" sz="2400" dirty="0">
                <a:latin typeface="Lato"/>
              </a:rPr>
              <a:t>、</a:t>
            </a:r>
            <a:r>
              <a:rPr lang="zh-CN" altLang="en-US" sz="2400" b="1" dirty="0">
                <a:latin typeface="Lato"/>
              </a:rPr>
              <a:t>注意力层</a:t>
            </a:r>
            <a:r>
              <a:rPr lang="zh-CN" altLang="en-US" sz="2400" dirty="0">
                <a:latin typeface="Lato"/>
              </a:rPr>
              <a:t>的参数共享；</a:t>
            </a:r>
            <a:r>
              <a:rPr lang="en-US" altLang="zh-CN" sz="2400" dirty="0">
                <a:latin typeface="Lato"/>
              </a:rPr>
              <a:t>All-shared</a:t>
            </a:r>
            <a:r>
              <a:rPr lang="zh-CN" altLang="en-US" sz="2400" dirty="0">
                <a:latin typeface="Lato"/>
              </a:rPr>
              <a:t>参数量降低最大，但会对最后的效果产生一定的影响；注意力层的参数对效果的减弱影响小一点。</a:t>
            </a:r>
            <a:endParaRPr lang="zh-CN" altLang="en-US" sz="2400" dirty="0"/>
          </a:p>
        </p:txBody>
      </p:sp>
    </p:spTree>
    <p:extLst>
      <p:ext uri="{BB962C8B-B14F-4D97-AF65-F5344CB8AC3E}">
        <p14:creationId xmlns:p14="http://schemas.microsoft.com/office/powerpoint/2010/main" val="1859635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ALBERT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FA433F8-69D4-482B-ABD4-168E053C69E0}"/>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0A94052-9D84-45A1-8D4E-ADA04C528EA2}"/>
              </a:ext>
            </a:extLst>
          </p:cNvPr>
          <p:cNvSpPr txBox="1"/>
          <p:nvPr/>
        </p:nvSpPr>
        <p:spPr>
          <a:xfrm>
            <a:off x="1300122" y="1494002"/>
            <a:ext cx="6872328" cy="458715"/>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SOP</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任务（</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SENTENCE ORDER PREDICTION )</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67C6ED82-AAE7-42BE-A15E-0354597AB96E}"/>
              </a:ext>
            </a:extLst>
          </p:cNvPr>
          <p:cNvSpPr/>
          <p:nvPr/>
        </p:nvSpPr>
        <p:spPr>
          <a:xfrm>
            <a:off x="1300122" y="2063221"/>
            <a:ext cx="9775420" cy="1200329"/>
          </a:xfrm>
          <a:prstGeom prst="rect">
            <a:avLst/>
          </a:prstGeom>
        </p:spPr>
        <p:txBody>
          <a:bodyPr wrap="square">
            <a:spAutoFit/>
          </a:bodyPr>
          <a:lstStyle/>
          <a:p>
            <a:r>
              <a:rPr lang="en-US" altLang="zh-CN" sz="2400" dirty="0">
                <a:solidFill>
                  <a:srgbClr val="191B1F"/>
                </a:solidFill>
                <a:latin typeface="-apple-system"/>
              </a:rPr>
              <a:t>ALBERT</a:t>
            </a:r>
            <a:r>
              <a:rPr lang="zh-CN" altLang="en-US" sz="2400" dirty="0">
                <a:solidFill>
                  <a:srgbClr val="191B1F"/>
                </a:solidFill>
                <a:latin typeface="-apple-system"/>
              </a:rPr>
              <a:t>放弃了</a:t>
            </a:r>
            <a:r>
              <a:rPr lang="en-US" altLang="zh-CN" sz="2400" dirty="0">
                <a:solidFill>
                  <a:srgbClr val="191B1F"/>
                </a:solidFill>
                <a:latin typeface="-apple-system"/>
              </a:rPr>
              <a:t>NSP</a:t>
            </a:r>
            <a:r>
              <a:rPr lang="zh-CN" altLang="en-US" sz="2400" dirty="0">
                <a:solidFill>
                  <a:srgbClr val="191B1F"/>
                </a:solidFill>
                <a:latin typeface="-apple-system"/>
              </a:rPr>
              <a:t>任务，改用了</a:t>
            </a:r>
            <a:r>
              <a:rPr lang="en-US" altLang="zh-CN" sz="2400" dirty="0">
                <a:solidFill>
                  <a:srgbClr val="191B1F"/>
                </a:solidFill>
                <a:latin typeface="-apple-system"/>
              </a:rPr>
              <a:t>SOP</a:t>
            </a:r>
            <a:r>
              <a:rPr lang="zh-CN" altLang="en-US" sz="2400" dirty="0">
                <a:solidFill>
                  <a:srgbClr val="191B1F"/>
                </a:solidFill>
                <a:latin typeface="-apple-system"/>
              </a:rPr>
              <a:t>任务作为预训练任务。</a:t>
            </a:r>
            <a:r>
              <a:rPr lang="en-US" altLang="zh-CN" sz="2400" dirty="0">
                <a:solidFill>
                  <a:srgbClr val="191B1F"/>
                </a:solidFill>
                <a:latin typeface="-apple-system"/>
              </a:rPr>
              <a:t>NSP</a:t>
            </a:r>
            <a:r>
              <a:rPr lang="zh-CN" altLang="en-US" sz="2400" dirty="0">
                <a:solidFill>
                  <a:srgbClr val="191B1F"/>
                </a:solidFill>
                <a:latin typeface="-apple-system"/>
              </a:rPr>
              <a:t>任务的缺点：它无法区分</a:t>
            </a:r>
            <a:r>
              <a:rPr lang="en-US" altLang="zh-CN" sz="2400" dirty="0">
                <a:solidFill>
                  <a:srgbClr val="191B1F"/>
                </a:solidFill>
                <a:latin typeface="-apple-system"/>
              </a:rPr>
              <a:t>topic prediction</a:t>
            </a:r>
            <a:r>
              <a:rPr lang="zh-CN" altLang="en-US" sz="2400" dirty="0">
                <a:solidFill>
                  <a:srgbClr val="191B1F"/>
                </a:solidFill>
                <a:latin typeface="-apple-system"/>
              </a:rPr>
              <a:t>和</a:t>
            </a:r>
            <a:r>
              <a:rPr lang="en-US" altLang="zh-CN" sz="2400" b="1" dirty="0">
                <a:solidFill>
                  <a:srgbClr val="C00000"/>
                </a:solidFill>
                <a:latin typeface="-apple-system"/>
              </a:rPr>
              <a:t>coherence</a:t>
            </a:r>
            <a:r>
              <a:rPr lang="en-US" altLang="zh-CN" sz="2400" dirty="0">
                <a:solidFill>
                  <a:srgbClr val="191B1F"/>
                </a:solidFill>
                <a:latin typeface="-apple-system"/>
              </a:rPr>
              <a:t> prediction</a:t>
            </a:r>
            <a:r>
              <a:rPr lang="zh-CN" altLang="en-US" sz="2400" dirty="0">
                <a:solidFill>
                  <a:srgbClr val="191B1F"/>
                </a:solidFill>
                <a:latin typeface="-apple-system"/>
              </a:rPr>
              <a:t>，而</a:t>
            </a:r>
            <a:r>
              <a:rPr lang="en-US" altLang="zh-CN" sz="2400" dirty="0">
                <a:solidFill>
                  <a:srgbClr val="191B1F"/>
                </a:solidFill>
                <a:latin typeface="-apple-system"/>
              </a:rPr>
              <a:t>SOP</a:t>
            </a:r>
            <a:r>
              <a:rPr lang="zh-CN" altLang="en-US" sz="2400" dirty="0">
                <a:solidFill>
                  <a:srgbClr val="191B1F"/>
                </a:solidFill>
                <a:latin typeface="-apple-system"/>
              </a:rPr>
              <a:t>则重点关注</a:t>
            </a:r>
            <a:r>
              <a:rPr lang="en-US" altLang="zh-CN" sz="2400" b="1" dirty="0">
                <a:solidFill>
                  <a:srgbClr val="C00000"/>
                </a:solidFill>
                <a:latin typeface="-apple-system"/>
              </a:rPr>
              <a:t>coherence</a:t>
            </a:r>
            <a:r>
              <a:rPr lang="zh-CN" altLang="en-US" sz="2400" dirty="0">
                <a:solidFill>
                  <a:srgbClr val="191B1F"/>
                </a:solidFill>
                <a:latin typeface="-apple-system"/>
              </a:rPr>
              <a:t>（</a:t>
            </a:r>
            <a:r>
              <a:rPr lang="en-US" altLang="zh-CN" sz="2400" dirty="0">
                <a:solidFill>
                  <a:srgbClr val="191B1F"/>
                </a:solidFill>
                <a:latin typeface="-apple-system"/>
              </a:rPr>
              <a:t>inter-sentence loss</a:t>
            </a:r>
            <a:r>
              <a:rPr lang="zh-CN" altLang="en-US" sz="2400" dirty="0">
                <a:solidFill>
                  <a:srgbClr val="191B1F"/>
                </a:solidFill>
                <a:latin typeface="-apple-system"/>
              </a:rPr>
              <a:t>）</a:t>
            </a:r>
            <a:r>
              <a:rPr lang="zh-CN" altLang="en-US" sz="2400" b="1" dirty="0">
                <a:solidFill>
                  <a:srgbClr val="191B1F"/>
                </a:solidFill>
                <a:latin typeface="-apple-system"/>
              </a:rPr>
              <a:t>。</a:t>
            </a:r>
            <a:endParaRPr lang="zh-CN" altLang="en-US" sz="2400" dirty="0"/>
          </a:p>
        </p:txBody>
      </p:sp>
      <p:pic>
        <p:nvPicPr>
          <p:cNvPr id="7" name="图片 6">
            <a:extLst>
              <a:ext uri="{FF2B5EF4-FFF2-40B4-BE49-F238E27FC236}">
                <a16:creationId xmlns:a16="http://schemas.microsoft.com/office/drawing/2014/main" id="{06CDAFA3-9F08-44AC-95AE-4FEF0220E144}"/>
              </a:ext>
            </a:extLst>
          </p:cNvPr>
          <p:cNvPicPr>
            <a:picLocks noChangeAspect="1"/>
          </p:cNvPicPr>
          <p:nvPr/>
        </p:nvPicPr>
        <p:blipFill>
          <a:blip r:embed="rId3"/>
          <a:stretch>
            <a:fillRect/>
          </a:stretch>
        </p:blipFill>
        <p:spPr>
          <a:xfrm>
            <a:off x="1839669" y="4938245"/>
            <a:ext cx="8696325" cy="1257300"/>
          </a:xfrm>
          <a:prstGeom prst="rect">
            <a:avLst/>
          </a:prstGeom>
        </p:spPr>
      </p:pic>
      <p:sp>
        <p:nvSpPr>
          <p:cNvPr id="16" name="矩形 15">
            <a:extLst>
              <a:ext uri="{FF2B5EF4-FFF2-40B4-BE49-F238E27FC236}">
                <a16:creationId xmlns:a16="http://schemas.microsoft.com/office/drawing/2014/main" id="{0ED7756C-11AD-4AC9-9392-A37F6F24E803}"/>
              </a:ext>
            </a:extLst>
          </p:cNvPr>
          <p:cNvSpPr/>
          <p:nvPr/>
        </p:nvSpPr>
        <p:spPr>
          <a:xfrm>
            <a:off x="1928084" y="5884388"/>
            <a:ext cx="8358228" cy="2000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8">
            <a:extLst>
              <a:ext uri="{FF2B5EF4-FFF2-40B4-BE49-F238E27FC236}">
                <a16:creationId xmlns:a16="http://schemas.microsoft.com/office/drawing/2014/main" id="{6D85CF4D-8BC9-3C8B-3E98-7D39A28570E1}"/>
              </a:ext>
            </a:extLst>
          </p:cNvPr>
          <p:cNvGrpSpPr/>
          <p:nvPr/>
        </p:nvGrpSpPr>
        <p:grpSpPr>
          <a:xfrm>
            <a:off x="1300122" y="3302136"/>
            <a:ext cx="10376868" cy="1309417"/>
            <a:chOff x="981076" y="1099579"/>
            <a:chExt cx="10376868" cy="1309417"/>
          </a:xfrm>
        </p:grpSpPr>
        <p:sp>
          <p:nvSpPr>
            <p:cNvPr id="4" name="矩形: 圆角 11">
              <a:extLst>
                <a:ext uri="{FF2B5EF4-FFF2-40B4-BE49-F238E27FC236}">
                  <a16:creationId xmlns:a16="http://schemas.microsoft.com/office/drawing/2014/main" id="{BE773AEC-1FE3-6100-2F09-6C049F596469}"/>
                </a:ext>
              </a:extLst>
            </p:cNvPr>
            <p:cNvSpPr/>
            <p:nvPr/>
          </p:nvSpPr>
          <p:spPr>
            <a:xfrm>
              <a:off x="981076" y="1099579"/>
              <a:ext cx="10325100" cy="1309417"/>
            </a:xfrm>
            <a:prstGeom prst="roundRect">
              <a:avLst/>
            </a:prstGeom>
            <a:solidFill>
              <a:schemeClr val="accent5">
                <a:lumMod val="20000"/>
                <a:lumOff val="80000"/>
              </a:schemeClr>
            </a:solid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文本框 10">
              <a:extLst>
                <a:ext uri="{FF2B5EF4-FFF2-40B4-BE49-F238E27FC236}">
                  <a16:creationId xmlns:a16="http://schemas.microsoft.com/office/drawing/2014/main" id="{5C66B917-26C7-E4C5-B2F9-FD3A304842D7}"/>
                </a:ext>
              </a:extLst>
            </p:cNvPr>
            <p:cNvSpPr txBox="1"/>
            <p:nvPr/>
          </p:nvSpPr>
          <p:spPr>
            <a:xfrm>
              <a:off x="1181993" y="1502135"/>
              <a:ext cx="10175951" cy="830997"/>
            </a:xfrm>
            <a:prstGeom prst="rect">
              <a:avLst/>
            </a:prstGeom>
            <a:noFill/>
          </p:spPr>
          <p:txBody>
            <a:bodyPr wrap="square">
              <a:spAutoFit/>
            </a:bodyPr>
            <a:lstStyle/>
            <a:p>
              <a:r>
                <a:rPr lang="zh-CN" altLang="en-US" sz="2400" dirty="0"/>
                <a:t>正例和</a:t>
              </a:r>
              <a:r>
                <a:rPr lang="en-US" altLang="zh-CN" sz="2400" dirty="0"/>
                <a:t>NSP</a:t>
              </a:r>
              <a:r>
                <a:rPr lang="zh-CN" altLang="en-US" sz="2400" dirty="0"/>
                <a:t>任务一致（判断两句话是否有顺序关系），反例则是两句的相反次序。</a:t>
              </a:r>
            </a:p>
          </p:txBody>
        </p:sp>
        <p:sp>
          <p:nvSpPr>
            <p:cNvPr id="15" name="文本框 9">
              <a:extLst>
                <a:ext uri="{FF2B5EF4-FFF2-40B4-BE49-F238E27FC236}">
                  <a16:creationId xmlns:a16="http://schemas.microsoft.com/office/drawing/2014/main" id="{11FE2FD2-5A20-549B-52E8-2E97E72F83E0}"/>
                </a:ext>
              </a:extLst>
            </p:cNvPr>
            <p:cNvSpPr txBox="1"/>
            <p:nvPr/>
          </p:nvSpPr>
          <p:spPr>
            <a:xfrm>
              <a:off x="2973897" y="1139033"/>
              <a:ext cx="6096000" cy="461665"/>
            </a:xfrm>
            <a:prstGeom prst="rect">
              <a:avLst/>
            </a:prstGeom>
            <a:noFill/>
          </p:spPr>
          <p:txBody>
            <a:bodyPr wrap="square">
              <a:spAutoFit/>
            </a:bodyPr>
            <a:lstStyle/>
            <a:p>
              <a:pPr indent="457200" algn="ctr"/>
              <a:r>
                <a:rPr lang="en-US" altLang="zh-CN" sz="2400" b="1" dirty="0">
                  <a:solidFill>
                    <a:srgbClr val="0070C0"/>
                  </a:solidFill>
                </a:rPr>
                <a:t>SOP</a:t>
              </a:r>
              <a:r>
                <a:rPr lang="zh-CN" altLang="en-US" sz="2400" b="1" dirty="0">
                  <a:solidFill>
                    <a:srgbClr val="0070C0"/>
                  </a:solidFill>
                </a:rPr>
                <a:t>任务</a:t>
              </a:r>
            </a:p>
          </p:txBody>
        </p:sp>
      </p:grpSp>
    </p:spTree>
    <p:extLst>
      <p:ext uri="{BB962C8B-B14F-4D97-AF65-F5344CB8AC3E}">
        <p14:creationId xmlns:p14="http://schemas.microsoft.com/office/powerpoint/2010/main" val="604155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ALBERT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FA433F8-69D4-482B-ABD4-168E053C69E0}"/>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0A94052-9D84-45A1-8D4E-ADA04C528EA2}"/>
              </a:ext>
            </a:extLst>
          </p:cNvPr>
          <p:cNvSpPr txBox="1"/>
          <p:nvPr/>
        </p:nvSpPr>
        <p:spPr>
          <a:xfrm>
            <a:off x="1300122" y="1494002"/>
            <a:ext cx="6872328" cy="458715"/>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ALBERT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模型</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VS BERT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A04BD341-8C71-4A42-9B8F-3B6140C2CB5B}"/>
              </a:ext>
            </a:extLst>
          </p:cNvPr>
          <p:cNvPicPr>
            <a:picLocks noChangeAspect="1"/>
          </p:cNvPicPr>
          <p:nvPr/>
        </p:nvPicPr>
        <p:blipFill>
          <a:blip r:embed="rId3"/>
          <a:stretch>
            <a:fillRect/>
          </a:stretch>
        </p:blipFill>
        <p:spPr>
          <a:xfrm>
            <a:off x="1438275" y="2624959"/>
            <a:ext cx="9315450" cy="1809750"/>
          </a:xfrm>
          <a:prstGeom prst="rect">
            <a:avLst/>
          </a:prstGeom>
        </p:spPr>
      </p:pic>
      <p:sp>
        <p:nvSpPr>
          <p:cNvPr id="4" name="矩形 3">
            <a:extLst>
              <a:ext uri="{FF2B5EF4-FFF2-40B4-BE49-F238E27FC236}">
                <a16:creationId xmlns:a16="http://schemas.microsoft.com/office/drawing/2014/main" id="{A8C14A8A-3629-4D54-8D6F-AA8FFFA63F6D}"/>
              </a:ext>
            </a:extLst>
          </p:cNvPr>
          <p:cNvSpPr/>
          <p:nvPr/>
        </p:nvSpPr>
        <p:spPr>
          <a:xfrm>
            <a:off x="1438275" y="5026878"/>
            <a:ext cx="9875064" cy="1015663"/>
          </a:xfrm>
          <a:prstGeom prst="rect">
            <a:avLst/>
          </a:prstGeom>
        </p:spPr>
        <p:txBody>
          <a:bodyPr wrap="square">
            <a:spAutoFit/>
          </a:bodyPr>
          <a:lstStyle/>
          <a:p>
            <a:r>
              <a:rPr lang="zh-CN" altLang="en-US" sz="2000" dirty="0">
                <a:latin typeface="-apple-system"/>
              </a:rPr>
              <a:t>以</a:t>
            </a:r>
            <a:r>
              <a:rPr lang="en-US" altLang="zh-CN" sz="2000" dirty="0">
                <a:latin typeface="-apple-system"/>
              </a:rPr>
              <a:t>BERT-large</a:t>
            </a:r>
            <a:r>
              <a:rPr lang="zh-CN" altLang="en-US" sz="2000" dirty="0">
                <a:latin typeface="-apple-system"/>
              </a:rPr>
              <a:t>的基准，</a:t>
            </a:r>
            <a:r>
              <a:rPr lang="en-US" altLang="zh-CN" sz="2000" dirty="0">
                <a:latin typeface="-apple-system"/>
              </a:rPr>
              <a:t>Bert-base</a:t>
            </a:r>
            <a:r>
              <a:rPr lang="zh-CN" altLang="en-US" sz="2000" dirty="0">
                <a:latin typeface="-apple-system"/>
              </a:rPr>
              <a:t>的计算速度为</a:t>
            </a:r>
            <a:r>
              <a:rPr lang="en-US" altLang="zh-CN" sz="2000" dirty="0">
                <a:latin typeface="-apple-system"/>
              </a:rPr>
              <a:t>4.7</a:t>
            </a:r>
            <a:r>
              <a:rPr lang="zh-CN" altLang="en-US" sz="2000" dirty="0">
                <a:latin typeface="-apple-system"/>
              </a:rPr>
              <a:t>倍，</a:t>
            </a:r>
            <a:r>
              <a:rPr lang="en-US" altLang="zh-CN" sz="2000" dirty="0">
                <a:latin typeface="-apple-system"/>
              </a:rPr>
              <a:t>ALBERT-base</a:t>
            </a:r>
            <a:r>
              <a:rPr lang="zh-CN" altLang="en-US" sz="2000" dirty="0">
                <a:latin typeface="-apple-system"/>
              </a:rPr>
              <a:t>为</a:t>
            </a:r>
            <a:r>
              <a:rPr lang="en-US" altLang="zh-CN" sz="2000" dirty="0">
                <a:latin typeface="-apple-system"/>
              </a:rPr>
              <a:t>5.6</a:t>
            </a:r>
            <a:r>
              <a:rPr lang="zh-CN" altLang="en-US" sz="2000" dirty="0">
                <a:latin typeface="-apple-system"/>
              </a:rPr>
              <a:t>倍。</a:t>
            </a:r>
            <a:endParaRPr lang="en-US" altLang="zh-CN" sz="2000" dirty="0">
              <a:latin typeface="-apple-system"/>
            </a:endParaRPr>
          </a:p>
          <a:p>
            <a:r>
              <a:rPr lang="en-US" altLang="zh-CN" sz="2000" b="1" dirty="0">
                <a:solidFill>
                  <a:srgbClr val="C00000"/>
                </a:solidFill>
                <a:latin typeface="-apple-system"/>
              </a:rPr>
              <a:t>Albert</a:t>
            </a:r>
            <a:r>
              <a:rPr lang="zh-CN" altLang="en-US" sz="2000" b="1" dirty="0">
                <a:solidFill>
                  <a:srgbClr val="C00000"/>
                </a:solidFill>
                <a:latin typeface="-apple-system"/>
              </a:rPr>
              <a:t>的计算速度对比</a:t>
            </a:r>
            <a:r>
              <a:rPr lang="en-US" altLang="zh-CN" sz="2000" b="1" dirty="0">
                <a:solidFill>
                  <a:srgbClr val="C00000"/>
                </a:solidFill>
                <a:latin typeface="-apple-system"/>
              </a:rPr>
              <a:t>Bert</a:t>
            </a:r>
            <a:r>
              <a:rPr lang="zh-CN" altLang="en-US" sz="2000" b="1" dirty="0">
                <a:solidFill>
                  <a:srgbClr val="C00000"/>
                </a:solidFill>
                <a:latin typeface="-apple-system"/>
              </a:rPr>
              <a:t>其实并没有多大的提升，但由于减少了参数的量，还会对模型的性能产生一定的影响</a:t>
            </a:r>
            <a:r>
              <a:rPr lang="zh-CN" altLang="en-US" sz="2000" b="1" dirty="0">
                <a:latin typeface="-apple-system"/>
              </a:rPr>
              <a:t>。</a:t>
            </a:r>
            <a:endParaRPr lang="zh-CN" altLang="en-US" sz="2000" dirty="0"/>
          </a:p>
        </p:txBody>
      </p:sp>
    </p:spTree>
    <p:extLst>
      <p:ext uri="{BB962C8B-B14F-4D97-AF65-F5344CB8AC3E}">
        <p14:creationId xmlns:p14="http://schemas.microsoft.com/office/powerpoint/2010/main" val="3642837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64923" y="840439"/>
            <a:ext cx="8086654"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1.3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RoBERTa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E3777126-E26D-4B3D-9082-6FC24049965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pic>
        <p:nvPicPr>
          <p:cNvPr id="4" name="图片 3">
            <a:extLst>
              <a:ext uri="{FF2B5EF4-FFF2-40B4-BE49-F238E27FC236}">
                <a16:creationId xmlns:a16="http://schemas.microsoft.com/office/drawing/2014/main" id="{BDF46702-D158-4F10-8831-5E374B05AB4F}"/>
              </a:ext>
            </a:extLst>
          </p:cNvPr>
          <p:cNvPicPr>
            <a:picLocks noChangeAspect="1"/>
          </p:cNvPicPr>
          <p:nvPr/>
        </p:nvPicPr>
        <p:blipFill>
          <a:blip r:embed="rId3"/>
          <a:stretch>
            <a:fillRect/>
          </a:stretch>
        </p:blipFill>
        <p:spPr>
          <a:xfrm>
            <a:off x="834943" y="1372728"/>
            <a:ext cx="5438875" cy="5319713"/>
          </a:xfrm>
          <a:prstGeom prst="rect">
            <a:avLst/>
          </a:prstGeom>
        </p:spPr>
      </p:pic>
      <p:sp>
        <p:nvSpPr>
          <p:cNvPr id="5" name="TextBox 4">
            <a:extLst>
              <a:ext uri="{FF2B5EF4-FFF2-40B4-BE49-F238E27FC236}">
                <a16:creationId xmlns:a16="http://schemas.microsoft.com/office/drawing/2014/main" id="{6566EBE8-2F1E-A144-43B0-DFDB37E3ED00}"/>
              </a:ext>
            </a:extLst>
          </p:cNvPr>
          <p:cNvSpPr txBox="1"/>
          <p:nvPr/>
        </p:nvSpPr>
        <p:spPr>
          <a:xfrm>
            <a:off x="6624263" y="5832895"/>
            <a:ext cx="6097712" cy="369332"/>
          </a:xfrm>
          <a:prstGeom prst="rect">
            <a:avLst/>
          </a:prstGeom>
          <a:noFill/>
        </p:spPr>
        <p:txBody>
          <a:bodyPr wrap="square">
            <a:spAutoFit/>
          </a:bodyPr>
          <a:lstStyle/>
          <a:p>
            <a:r>
              <a:rPr lang="en-US" dirty="0"/>
              <a:t>https://</a:t>
            </a:r>
            <a:r>
              <a:rPr lang="en-US" dirty="0" err="1"/>
              <a:t>arxiv.org</a:t>
            </a:r>
            <a:r>
              <a:rPr lang="en-US" dirty="0"/>
              <a:t>/abs/1907.11692</a:t>
            </a:r>
          </a:p>
        </p:txBody>
      </p:sp>
      <p:sp>
        <p:nvSpPr>
          <p:cNvPr id="7" name="TextBox 6">
            <a:extLst>
              <a:ext uri="{FF2B5EF4-FFF2-40B4-BE49-F238E27FC236}">
                <a16:creationId xmlns:a16="http://schemas.microsoft.com/office/drawing/2014/main" id="{73F4B27E-B908-8E19-E0B0-53B720D443B6}"/>
              </a:ext>
            </a:extLst>
          </p:cNvPr>
          <p:cNvSpPr txBox="1"/>
          <p:nvPr/>
        </p:nvSpPr>
        <p:spPr>
          <a:xfrm>
            <a:off x="6273818" y="3024314"/>
            <a:ext cx="5438875" cy="1569660"/>
          </a:xfrm>
          <a:prstGeom prst="rect">
            <a:avLst/>
          </a:prstGeom>
          <a:noFill/>
          <a:ln>
            <a:solidFill>
              <a:schemeClr val="tx2"/>
            </a:solidFill>
          </a:ln>
        </p:spPr>
        <p:txBody>
          <a:bodyPr wrap="square" rtlCol="0">
            <a:spAutoFit/>
          </a:bodyPr>
          <a:lstStyle/>
          <a:p>
            <a:r>
              <a:rPr lang="en-US" sz="2400" dirty="0">
                <a:latin typeface="Times New Roman" panose="02020603050405020304" pitchFamily="18" charset="0"/>
                <a:cs typeface="Times New Roman" panose="02020603050405020304" pitchFamily="18" charset="0"/>
              </a:rPr>
              <a:t>We present a replication study of BERT pretraining that carefully measures the impact of many key hyperparameters and training data size.</a:t>
            </a:r>
          </a:p>
        </p:txBody>
      </p:sp>
      <p:sp>
        <p:nvSpPr>
          <p:cNvPr id="9" name="TextBox 8">
            <a:extLst>
              <a:ext uri="{FF2B5EF4-FFF2-40B4-BE49-F238E27FC236}">
                <a16:creationId xmlns:a16="http://schemas.microsoft.com/office/drawing/2014/main" id="{839FEAAF-4C46-2467-266B-8481A464D709}"/>
              </a:ext>
            </a:extLst>
          </p:cNvPr>
          <p:cNvSpPr txBox="1"/>
          <p:nvPr/>
        </p:nvSpPr>
        <p:spPr>
          <a:xfrm>
            <a:off x="7242979" y="2492025"/>
            <a:ext cx="3791164" cy="461665"/>
          </a:xfrm>
          <a:prstGeom prst="rect">
            <a:avLst/>
          </a:prstGeom>
          <a:noFill/>
        </p:spPr>
        <p:txBody>
          <a:bodyPr wrap="square" rtlCol="0">
            <a:spAutoFit/>
          </a:bodyPr>
          <a:lstStyle/>
          <a:p>
            <a:r>
              <a:rPr lang="en-US" sz="2400" b="1" dirty="0">
                <a:solidFill>
                  <a:srgbClr val="C00000"/>
                </a:solidFill>
                <a:latin typeface="Comic Sans MS" panose="030F0902030302020204" pitchFamily="66" charset="0"/>
              </a:rPr>
              <a:t>Make BERT Great Again!</a:t>
            </a:r>
          </a:p>
        </p:txBody>
      </p:sp>
    </p:spTree>
    <p:extLst>
      <p:ext uri="{BB962C8B-B14F-4D97-AF65-F5344CB8AC3E}">
        <p14:creationId xmlns:p14="http://schemas.microsoft.com/office/powerpoint/2010/main" val="3753337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64923" y="840439"/>
            <a:ext cx="8086654"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1.3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RoBERTa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E3777126-E26D-4B3D-9082-6FC24049965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graphicFrame>
        <p:nvGraphicFramePr>
          <p:cNvPr id="2" name="图示 1">
            <a:extLst>
              <a:ext uri="{FF2B5EF4-FFF2-40B4-BE49-F238E27FC236}">
                <a16:creationId xmlns:a16="http://schemas.microsoft.com/office/drawing/2014/main" id="{E1CEB974-90C5-436C-8504-4E8D3AA5EB87}"/>
              </a:ext>
            </a:extLst>
          </p:cNvPr>
          <p:cNvGraphicFramePr/>
          <p:nvPr>
            <p:extLst>
              <p:ext uri="{D42A27DB-BD31-4B8C-83A1-F6EECF244321}">
                <p14:modId xmlns:p14="http://schemas.microsoft.com/office/powerpoint/2010/main" val="381252506"/>
              </p:ext>
            </p:extLst>
          </p:nvPr>
        </p:nvGraphicFramePr>
        <p:xfrm>
          <a:off x="-104776" y="1540474"/>
          <a:ext cx="7460583" cy="507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对话气泡: 矩形 3">
            <a:extLst>
              <a:ext uri="{FF2B5EF4-FFF2-40B4-BE49-F238E27FC236}">
                <a16:creationId xmlns:a16="http://schemas.microsoft.com/office/drawing/2014/main" id="{0A5E361A-9CB5-445E-B967-56BE61FAD67D}"/>
              </a:ext>
            </a:extLst>
          </p:cNvPr>
          <p:cNvSpPr/>
          <p:nvPr/>
        </p:nvSpPr>
        <p:spPr>
          <a:xfrm>
            <a:off x="6200775" y="2619375"/>
            <a:ext cx="5657850" cy="809625"/>
          </a:xfrm>
          <a:prstGeom prst="wedgeRectCallout">
            <a:avLst>
              <a:gd name="adj1" fmla="val -59903"/>
              <a:gd name="adj2" fmla="val -721"/>
            </a:avLst>
          </a:prstGeom>
        </p:spPr>
        <p:style>
          <a:lnRef idx="1">
            <a:schemeClr val="accent4"/>
          </a:lnRef>
          <a:fillRef idx="2">
            <a:schemeClr val="accent4"/>
          </a:fillRef>
          <a:effectRef idx="1">
            <a:schemeClr val="accent4"/>
          </a:effectRef>
          <a:fontRef idx="minor">
            <a:schemeClr val="dk1"/>
          </a:fontRef>
        </p:style>
        <p:txBody>
          <a:bodyPr rtlCol="0" anchor="ctr"/>
          <a:lstStyle/>
          <a:p>
            <a:r>
              <a:rPr lang="zh-CN" altLang="en-US" sz="2000" dirty="0"/>
              <a:t>将原始的训练数据复制多份，然后进行</a:t>
            </a:r>
            <a:r>
              <a:rPr lang="en-US" altLang="zh-CN" sz="2000" dirty="0"/>
              <a:t>Masking</a:t>
            </a:r>
            <a:r>
              <a:rPr lang="zh-CN" altLang="en-US" sz="2000" dirty="0"/>
              <a:t>，每轮的训练数据中</a:t>
            </a:r>
            <a:r>
              <a:rPr lang="en-US" altLang="zh-CN" sz="2000" dirty="0"/>
              <a:t>Mask</a:t>
            </a:r>
            <a:r>
              <a:rPr lang="zh-CN" altLang="en-US" sz="2000" dirty="0"/>
              <a:t>的位置也相应地发生变化</a:t>
            </a:r>
          </a:p>
        </p:txBody>
      </p:sp>
      <p:sp>
        <p:nvSpPr>
          <p:cNvPr id="6" name="对话气泡: 矩形 5">
            <a:extLst>
              <a:ext uri="{FF2B5EF4-FFF2-40B4-BE49-F238E27FC236}">
                <a16:creationId xmlns:a16="http://schemas.microsoft.com/office/drawing/2014/main" id="{0A5E361A-9CB5-445E-B967-56BE61FAD67D}"/>
              </a:ext>
            </a:extLst>
          </p:cNvPr>
          <p:cNvSpPr/>
          <p:nvPr/>
        </p:nvSpPr>
        <p:spPr>
          <a:xfrm>
            <a:off x="6200776" y="5806615"/>
            <a:ext cx="5657849" cy="809626"/>
          </a:xfrm>
          <a:prstGeom prst="wedgeRectCallout">
            <a:avLst>
              <a:gd name="adj1" fmla="val -58378"/>
              <a:gd name="adj2" fmla="val -13441"/>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dirty="0"/>
              <a:t>利用</a:t>
            </a:r>
            <a:r>
              <a:rPr lang="en-US" altLang="zh-CN" dirty="0"/>
              <a:t>bytes</a:t>
            </a:r>
            <a:r>
              <a:rPr lang="zh-CN" altLang="en-US" dirty="0"/>
              <a:t>来替代</a:t>
            </a:r>
            <a:r>
              <a:rPr lang="en-US" altLang="zh-CN" dirty="0" err="1"/>
              <a:t>subword</a:t>
            </a:r>
            <a:r>
              <a:rPr lang="zh-CN" altLang="en-US" dirty="0"/>
              <a:t>中的</a:t>
            </a:r>
            <a:r>
              <a:rPr lang="en-US" altLang="zh-CN" dirty="0" err="1"/>
              <a:t>unicode</a:t>
            </a:r>
            <a:r>
              <a:rPr lang="zh-CN" altLang="en-US" dirty="0"/>
              <a:t>字符，可以用一个不太大的（</a:t>
            </a:r>
            <a:r>
              <a:rPr lang="en-US" altLang="zh-CN" dirty="0"/>
              <a:t>50Kunit</a:t>
            </a:r>
            <a:r>
              <a:rPr lang="zh-CN" altLang="en-US" dirty="0"/>
              <a:t>）的字典来对任意的输入进行编码而不用担心</a:t>
            </a:r>
            <a:r>
              <a:rPr lang="zh-CN" altLang="en-US" b="1" dirty="0"/>
              <a:t>未登录词</a:t>
            </a:r>
            <a:r>
              <a:rPr lang="zh-CN" altLang="en-US" dirty="0"/>
              <a:t>的出现。</a:t>
            </a:r>
          </a:p>
        </p:txBody>
      </p:sp>
      <p:sp>
        <p:nvSpPr>
          <p:cNvPr id="7" name="对话气泡: 矩形 6">
            <a:extLst>
              <a:ext uri="{FF2B5EF4-FFF2-40B4-BE49-F238E27FC236}">
                <a16:creationId xmlns:a16="http://schemas.microsoft.com/office/drawing/2014/main" id="{31398235-7AEE-4D30-AA01-FEFCED7FFF46}"/>
              </a:ext>
            </a:extLst>
          </p:cNvPr>
          <p:cNvSpPr/>
          <p:nvPr/>
        </p:nvSpPr>
        <p:spPr>
          <a:xfrm>
            <a:off x="6147227" y="1540474"/>
            <a:ext cx="5657849" cy="461665"/>
          </a:xfrm>
          <a:prstGeom prst="wedgeRectCallout">
            <a:avLst>
              <a:gd name="adj1" fmla="val -58378"/>
              <a:gd name="adj2" fmla="val -13441"/>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t>NSP</a:t>
            </a:r>
            <a:r>
              <a:rPr lang="zh-CN" altLang="en-US" dirty="0"/>
              <a:t>任务对于提升模型性能并没有显著帮助</a:t>
            </a:r>
          </a:p>
        </p:txBody>
      </p:sp>
    </p:spTree>
    <p:extLst>
      <p:ext uri="{BB962C8B-B14F-4D97-AF65-F5344CB8AC3E}">
        <p14:creationId xmlns:p14="http://schemas.microsoft.com/office/powerpoint/2010/main" val="2602779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675734E-3710-96DE-24F4-88438D28CDAA}"/>
              </a:ext>
            </a:extLst>
          </p:cNvPr>
          <p:cNvGrpSpPr/>
          <p:nvPr/>
        </p:nvGrpSpPr>
        <p:grpSpPr>
          <a:xfrm>
            <a:off x="8754534" y="171584"/>
            <a:ext cx="3041015" cy="643436"/>
            <a:chOff x="6096000" y="266700"/>
            <a:chExt cx="3041015" cy="643436"/>
          </a:xfrm>
        </p:grpSpPr>
        <p:pic>
          <p:nvPicPr>
            <p:cNvPr id="5" name="图片 4">
              <a:extLst>
                <a:ext uri="{FF2B5EF4-FFF2-40B4-BE49-F238E27FC236}">
                  <a16:creationId xmlns:a16="http://schemas.microsoft.com/office/drawing/2014/main" id="{B330200B-67AC-152F-417F-D6382400D267}"/>
                </a:ext>
              </a:extLst>
            </p:cNvPr>
            <p:cNvPicPr>
              <a:picLocks noChangeAspect="1"/>
            </p:cNvPicPr>
            <p:nvPr/>
          </p:nvPicPr>
          <p:blipFill>
            <a:blip r:embed="rId2"/>
            <a:stretch>
              <a:fillRect/>
            </a:stretch>
          </p:blipFill>
          <p:spPr>
            <a:xfrm>
              <a:off x="6096000" y="266700"/>
              <a:ext cx="3041015" cy="565044"/>
            </a:xfrm>
            <a:prstGeom prst="rect">
              <a:avLst/>
            </a:prstGeom>
          </p:spPr>
        </p:pic>
        <p:sp>
          <p:nvSpPr>
            <p:cNvPr id="6" name="矩形 5">
              <a:extLst>
                <a:ext uri="{FF2B5EF4-FFF2-40B4-BE49-F238E27FC236}">
                  <a16:creationId xmlns:a16="http://schemas.microsoft.com/office/drawing/2014/main" id="{84772560-0805-E051-1BFC-B042C6D4616B}"/>
                </a:ext>
              </a:extLst>
            </p:cNvPr>
            <p:cNvSpPr/>
            <p:nvPr userDrawn="1"/>
          </p:nvSpPr>
          <p:spPr>
            <a:xfrm>
              <a:off x="8756015" y="571500"/>
              <a:ext cx="381000" cy="338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grpSp>
      <p:pic>
        <p:nvPicPr>
          <p:cNvPr id="14" name="图片 13">
            <a:extLst>
              <a:ext uri="{FF2B5EF4-FFF2-40B4-BE49-F238E27FC236}">
                <a16:creationId xmlns:a16="http://schemas.microsoft.com/office/drawing/2014/main" id="{472CD0AB-F742-42C6-9C07-24A9C474B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3" y="150005"/>
            <a:ext cx="6773137" cy="6557989"/>
          </a:xfrm>
          <a:prstGeom prst="rect">
            <a:avLst/>
          </a:prstGeom>
        </p:spPr>
      </p:pic>
      <p:pic>
        <p:nvPicPr>
          <p:cNvPr id="2" name="Picture 1">
            <a:extLst>
              <a:ext uri="{FF2B5EF4-FFF2-40B4-BE49-F238E27FC236}">
                <a16:creationId xmlns:a16="http://schemas.microsoft.com/office/drawing/2014/main" id="{CE28C256-8700-6BDC-17AE-C625FEDD0190}"/>
              </a:ext>
            </a:extLst>
          </p:cNvPr>
          <p:cNvPicPr>
            <a:picLocks noChangeAspect="1"/>
          </p:cNvPicPr>
          <p:nvPr/>
        </p:nvPicPr>
        <p:blipFill>
          <a:blip r:embed="rId4"/>
          <a:stretch>
            <a:fillRect/>
          </a:stretch>
        </p:blipFill>
        <p:spPr>
          <a:xfrm>
            <a:off x="7532831" y="2342508"/>
            <a:ext cx="4570126" cy="2771900"/>
          </a:xfrm>
          <a:prstGeom prst="rect">
            <a:avLst/>
          </a:prstGeom>
        </p:spPr>
      </p:pic>
    </p:spTree>
    <p:extLst>
      <p:ext uri="{BB962C8B-B14F-4D97-AF65-F5344CB8AC3E}">
        <p14:creationId xmlns:p14="http://schemas.microsoft.com/office/powerpoint/2010/main" val="1604989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64923" y="840439"/>
            <a:ext cx="8086654"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1.3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RoBERTa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E3777126-E26D-4B3D-9082-6FC24049965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7" name="文本框 6">
            <a:extLst>
              <a:ext uri="{FF2B5EF4-FFF2-40B4-BE49-F238E27FC236}">
                <a16:creationId xmlns:a16="http://schemas.microsoft.com/office/drawing/2014/main" id="{28AB3493-62A2-481D-BC2C-DACDE971C72F}"/>
              </a:ext>
            </a:extLst>
          </p:cNvPr>
          <p:cNvSpPr txBox="1"/>
          <p:nvPr/>
        </p:nvSpPr>
        <p:spPr>
          <a:xfrm>
            <a:off x="1538247" y="1494002"/>
            <a:ext cx="6872328" cy="458715"/>
          </a:xfrm>
          <a:prstGeom prst="rect">
            <a:avLst/>
          </a:prstGeom>
          <a:noFill/>
        </p:spPr>
        <p:txBody>
          <a:bodyPr wrap="square">
            <a:spAutoFit/>
          </a:bodyPr>
          <a:lstStyle/>
          <a:p>
            <a:pPr>
              <a:lnSpc>
                <a:spcPct val="150000"/>
              </a:lnSpc>
            </a:pPr>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RoBERTa</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模型</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VS BERT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CD2A68F7-AE35-40AA-A61A-524962865DDA}"/>
              </a:ext>
            </a:extLst>
          </p:cNvPr>
          <p:cNvPicPr>
            <a:picLocks noChangeAspect="1"/>
          </p:cNvPicPr>
          <p:nvPr/>
        </p:nvPicPr>
        <p:blipFill>
          <a:blip r:embed="rId2"/>
          <a:stretch>
            <a:fillRect/>
          </a:stretch>
        </p:blipFill>
        <p:spPr>
          <a:xfrm>
            <a:off x="2057400" y="2144615"/>
            <a:ext cx="7639050" cy="3667125"/>
          </a:xfrm>
          <a:prstGeom prst="rect">
            <a:avLst/>
          </a:prstGeom>
        </p:spPr>
      </p:pic>
    </p:spTree>
    <p:extLst>
      <p:ext uri="{BB962C8B-B14F-4D97-AF65-F5344CB8AC3E}">
        <p14:creationId xmlns:p14="http://schemas.microsoft.com/office/powerpoint/2010/main" val="276471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64923" y="840439"/>
            <a:ext cx="8086654"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1.3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）大语言模型：体验</a:t>
            </a:r>
            <a:endParaRPr lang="zh-CN" altLang="en-US" sz="2400" dirty="0"/>
          </a:p>
        </p:txBody>
      </p:sp>
      <p:sp>
        <p:nvSpPr>
          <p:cNvPr id="3" name="文本框 2">
            <a:extLst>
              <a:ext uri="{FF2B5EF4-FFF2-40B4-BE49-F238E27FC236}">
                <a16:creationId xmlns:a16="http://schemas.microsoft.com/office/drawing/2014/main" id="{E3777126-E26D-4B3D-9082-6FC24049965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7" name="文本框 6">
            <a:extLst>
              <a:ext uri="{FF2B5EF4-FFF2-40B4-BE49-F238E27FC236}">
                <a16:creationId xmlns:a16="http://schemas.microsoft.com/office/drawing/2014/main" id="{28AB3493-62A2-481D-BC2C-DACDE971C72F}"/>
              </a:ext>
            </a:extLst>
          </p:cNvPr>
          <p:cNvSpPr txBox="1"/>
          <p:nvPr/>
        </p:nvSpPr>
        <p:spPr>
          <a:xfrm>
            <a:off x="871497" y="1376275"/>
            <a:ext cx="6872328" cy="458715"/>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模型在线体验</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72592AB6-62FC-47E3-AE5C-F586ECB14DCF}"/>
              </a:ext>
            </a:extLst>
          </p:cNvPr>
          <p:cNvSpPr/>
          <p:nvPr/>
        </p:nvSpPr>
        <p:spPr>
          <a:xfrm>
            <a:off x="1081024" y="5371230"/>
            <a:ext cx="4722768" cy="646331"/>
          </a:xfrm>
          <a:prstGeom prst="rect">
            <a:avLst/>
          </a:prstGeom>
        </p:spPr>
        <p:txBody>
          <a:bodyPr wrap="none">
            <a:spAutoFit/>
          </a:bodyPr>
          <a:lstStyle/>
          <a:p>
            <a:r>
              <a:rPr lang="en-US" altLang="zh-CN" dirty="0">
                <a:hlinkClick r:id="rId2"/>
              </a:rPr>
              <a:t>https://huggingface.co/models?sort=trending</a:t>
            </a:r>
            <a:endParaRPr lang="en-US" altLang="zh-CN" dirty="0"/>
          </a:p>
          <a:p>
            <a:endParaRPr lang="zh-CN" altLang="en-US" dirty="0"/>
          </a:p>
        </p:txBody>
      </p:sp>
      <p:sp>
        <p:nvSpPr>
          <p:cNvPr id="9" name="矩形 8">
            <a:extLst>
              <a:ext uri="{FF2B5EF4-FFF2-40B4-BE49-F238E27FC236}">
                <a16:creationId xmlns:a16="http://schemas.microsoft.com/office/drawing/2014/main" id="{E0ADC57E-E216-4672-A43C-5F319EFF929E}"/>
              </a:ext>
            </a:extLst>
          </p:cNvPr>
          <p:cNvSpPr/>
          <p:nvPr/>
        </p:nvSpPr>
        <p:spPr>
          <a:xfrm>
            <a:off x="1081024" y="6018320"/>
            <a:ext cx="2484976" cy="369332"/>
          </a:xfrm>
          <a:prstGeom prst="rect">
            <a:avLst/>
          </a:prstGeom>
        </p:spPr>
        <p:txBody>
          <a:bodyPr wrap="none">
            <a:spAutoFit/>
          </a:bodyPr>
          <a:lstStyle/>
          <a:p>
            <a:r>
              <a:rPr lang="en-US" altLang="zh-CN" dirty="0">
                <a:hlinkClick r:id="rId3"/>
              </a:rPr>
              <a:t>Spaces - Hugging Face</a:t>
            </a:r>
            <a:endParaRPr lang="zh-CN" altLang="en-US" dirty="0"/>
          </a:p>
        </p:txBody>
      </p:sp>
      <p:pic>
        <p:nvPicPr>
          <p:cNvPr id="10" name="图片 9">
            <a:extLst>
              <a:ext uri="{FF2B5EF4-FFF2-40B4-BE49-F238E27FC236}">
                <a16:creationId xmlns:a16="http://schemas.microsoft.com/office/drawing/2014/main" id="{462EECE8-61E3-4DAE-8AA4-742AFD78955F}"/>
              </a:ext>
            </a:extLst>
          </p:cNvPr>
          <p:cNvPicPr>
            <a:picLocks noChangeAspect="1"/>
          </p:cNvPicPr>
          <p:nvPr/>
        </p:nvPicPr>
        <p:blipFill>
          <a:blip r:embed="rId4"/>
          <a:stretch>
            <a:fillRect/>
          </a:stretch>
        </p:blipFill>
        <p:spPr>
          <a:xfrm>
            <a:off x="708155" y="1834990"/>
            <a:ext cx="11036169" cy="3560966"/>
          </a:xfrm>
          <a:prstGeom prst="rect">
            <a:avLst/>
          </a:prstGeom>
        </p:spPr>
      </p:pic>
    </p:spTree>
    <p:extLst>
      <p:ext uri="{BB962C8B-B14F-4D97-AF65-F5344CB8AC3E}">
        <p14:creationId xmlns:p14="http://schemas.microsoft.com/office/powerpoint/2010/main" val="1257326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Thread by @cwolferesearch on Thread Reader App – Thread Reader App">
            <a:extLst>
              <a:ext uri="{FF2B5EF4-FFF2-40B4-BE49-F238E27FC236}">
                <a16:creationId xmlns:a16="http://schemas.microsoft.com/office/drawing/2014/main" id="{B7FEC417-ECBF-4B56-9605-A2A470B3E0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292D7A42-68A1-4D35-817F-ECD3D38FD94C}"/>
              </a:ext>
            </a:extLst>
          </p:cNvPr>
          <p:cNvPicPr>
            <a:picLocks noChangeAspect="1"/>
          </p:cNvPicPr>
          <p:nvPr/>
        </p:nvPicPr>
        <p:blipFill rotWithShape="1">
          <a:blip r:embed="rId2">
            <a:extLst>
              <a:ext uri="{28A0092B-C50C-407E-A947-70E740481C1C}">
                <a14:useLocalDpi xmlns:a14="http://schemas.microsoft.com/office/drawing/2010/main" val="0"/>
              </a:ext>
            </a:extLst>
          </a:blip>
          <a:srcRect l="1225" t="15514" r="2403" b="11730"/>
          <a:stretch/>
        </p:blipFill>
        <p:spPr>
          <a:xfrm>
            <a:off x="834679" y="1598650"/>
            <a:ext cx="10522642" cy="4296407"/>
          </a:xfrm>
          <a:prstGeom prst="rect">
            <a:avLst/>
          </a:prstGeom>
        </p:spPr>
      </p:pic>
      <p:sp>
        <p:nvSpPr>
          <p:cNvPr id="7" name="文本框 6">
            <a:extLst>
              <a:ext uri="{FF2B5EF4-FFF2-40B4-BE49-F238E27FC236}">
                <a16:creationId xmlns:a16="http://schemas.microsoft.com/office/drawing/2014/main" id="{4337FF93-2C15-435F-BADE-393290E7A1CA}"/>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8" name="文本框 7">
            <a:extLst>
              <a:ext uri="{FF2B5EF4-FFF2-40B4-BE49-F238E27FC236}">
                <a16:creationId xmlns:a16="http://schemas.microsoft.com/office/drawing/2014/main" id="{EED3AFA6-1185-4D9E-B9AB-BF8DC0ED8B02}"/>
              </a:ext>
            </a:extLst>
          </p:cNvPr>
          <p:cNvSpPr txBox="1"/>
          <p:nvPr/>
        </p:nvSpPr>
        <p:spPr>
          <a:xfrm>
            <a:off x="1081023" y="794334"/>
            <a:ext cx="793234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endParaRPr lang="zh-CN" altLang="en-US" sz="2400" dirty="0"/>
          </a:p>
        </p:txBody>
      </p:sp>
      <p:sp>
        <p:nvSpPr>
          <p:cNvPr id="3" name="矩形 2">
            <a:extLst>
              <a:ext uri="{FF2B5EF4-FFF2-40B4-BE49-F238E27FC236}">
                <a16:creationId xmlns:a16="http://schemas.microsoft.com/office/drawing/2014/main" id="{C68B0A38-E93A-4344-9333-5B225F79418A}"/>
              </a:ext>
            </a:extLst>
          </p:cNvPr>
          <p:cNvSpPr/>
          <p:nvPr/>
        </p:nvSpPr>
        <p:spPr>
          <a:xfrm>
            <a:off x="1128712" y="6130341"/>
            <a:ext cx="10239375" cy="461665"/>
          </a:xfrm>
          <a:prstGeom prst="rect">
            <a:avLst/>
          </a:prstGeom>
        </p:spPr>
        <p:txBody>
          <a:bodyPr wrap="square">
            <a:spAutoFit/>
          </a:bodyPr>
          <a:lstStyle/>
          <a:p>
            <a:r>
              <a:rPr lang="zh-CN" altLang="en-US" sz="2400" dirty="0">
                <a:solidFill>
                  <a:srgbClr val="000000"/>
                </a:solidFill>
                <a:latin typeface="FandolSong-Regular-Identity-H"/>
              </a:rPr>
              <a:t>解码器处理输入的上下文信息，采用自回归生成方式逐步生成输出序列</a:t>
            </a:r>
            <a:r>
              <a:rPr lang="zh-CN" altLang="en-US" sz="2400" dirty="0"/>
              <a:t> </a:t>
            </a:r>
          </a:p>
        </p:txBody>
      </p:sp>
      <p:sp>
        <p:nvSpPr>
          <p:cNvPr id="2" name="TextBox 1">
            <a:extLst>
              <a:ext uri="{FF2B5EF4-FFF2-40B4-BE49-F238E27FC236}">
                <a16:creationId xmlns:a16="http://schemas.microsoft.com/office/drawing/2014/main" id="{B8BF7F0A-905F-3DCC-C980-12151AA80DFE}"/>
              </a:ext>
            </a:extLst>
          </p:cNvPr>
          <p:cNvSpPr txBox="1"/>
          <p:nvPr/>
        </p:nvSpPr>
        <p:spPr>
          <a:xfrm>
            <a:off x="6660935" y="719557"/>
            <a:ext cx="4997851" cy="830997"/>
          </a:xfrm>
          <a:prstGeom prst="rect">
            <a:avLst/>
          </a:prstGeom>
          <a:noFill/>
        </p:spPr>
        <p:txBody>
          <a:bodyPr wrap="square" rtlCol="0">
            <a:spAutoFit/>
          </a:bodyPr>
          <a:lstStyle/>
          <a:p>
            <a:r>
              <a:rPr lang="en-US" sz="2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Decoder-</a:t>
            </a:r>
            <a:r>
              <a:rPr lang="en-US" sz="2400" dirty="0" err="1">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Only的模型也被称为生成模型</a:t>
            </a:r>
            <a:r>
              <a:rPr lang="zh-CN" altLang="en-US" sz="2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400"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generative model</a:t>
            </a:r>
            <a:r>
              <a:rPr lang="zh-CN" altLang="en-US" sz="2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a:t>
            </a:r>
            <a:endParaRPr lang="en-US" sz="2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31036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796397"/>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家族</a:t>
            </a:r>
            <a:endParaRPr lang="zh-CN" altLang="en-US" sz="2400" dirty="0"/>
          </a:p>
        </p:txBody>
      </p:sp>
      <p:sp>
        <p:nvSpPr>
          <p:cNvPr id="4" name="文本框 3">
            <a:extLst>
              <a:ext uri="{FF2B5EF4-FFF2-40B4-BE49-F238E27FC236}">
                <a16:creationId xmlns:a16="http://schemas.microsoft.com/office/drawing/2014/main" id="{043BD8E2-F1B4-4079-A927-EB524A0CF10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graphicFrame>
        <p:nvGraphicFramePr>
          <p:cNvPr id="3" name="表格 2">
            <a:extLst>
              <a:ext uri="{FF2B5EF4-FFF2-40B4-BE49-F238E27FC236}">
                <a16:creationId xmlns:a16="http://schemas.microsoft.com/office/drawing/2014/main" id="{4ED2AB40-1D97-433B-9789-573F52BFC2AD}"/>
              </a:ext>
            </a:extLst>
          </p:cNvPr>
          <p:cNvGraphicFramePr>
            <a:graphicFrameLocks noGrp="1"/>
          </p:cNvGraphicFramePr>
          <p:nvPr>
            <p:extLst>
              <p:ext uri="{D42A27DB-BD31-4B8C-83A1-F6EECF244321}">
                <p14:modId xmlns:p14="http://schemas.microsoft.com/office/powerpoint/2010/main" val="4201889021"/>
              </p:ext>
            </p:extLst>
          </p:nvPr>
        </p:nvGraphicFramePr>
        <p:xfrm>
          <a:off x="856862" y="3560122"/>
          <a:ext cx="9947987" cy="3185160"/>
        </p:xfrm>
        <a:graphic>
          <a:graphicData uri="http://schemas.openxmlformats.org/drawingml/2006/table">
            <a:tbl>
              <a:tblPr firstRow="1" bandRow="1" bandCol="1">
                <a:tableStyleId>{7DF18680-E054-41AD-8BC1-D1AEF772440D}</a:tableStyleId>
              </a:tblPr>
              <a:tblGrid>
                <a:gridCol w="1376264">
                  <a:extLst>
                    <a:ext uri="{9D8B030D-6E8A-4147-A177-3AD203B41FA5}">
                      <a16:colId xmlns:a16="http://schemas.microsoft.com/office/drawing/2014/main" val="1209322337"/>
                    </a:ext>
                  </a:extLst>
                </a:gridCol>
                <a:gridCol w="2307772">
                  <a:extLst>
                    <a:ext uri="{9D8B030D-6E8A-4147-A177-3AD203B41FA5}">
                      <a16:colId xmlns:a16="http://schemas.microsoft.com/office/drawing/2014/main" val="1128795396"/>
                    </a:ext>
                  </a:extLst>
                </a:gridCol>
                <a:gridCol w="3029339">
                  <a:extLst>
                    <a:ext uri="{9D8B030D-6E8A-4147-A177-3AD203B41FA5}">
                      <a16:colId xmlns:a16="http://schemas.microsoft.com/office/drawing/2014/main" val="610501722"/>
                    </a:ext>
                  </a:extLst>
                </a:gridCol>
                <a:gridCol w="3234612">
                  <a:extLst>
                    <a:ext uri="{9D8B030D-6E8A-4147-A177-3AD203B41FA5}">
                      <a16:colId xmlns:a16="http://schemas.microsoft.com/office/drawing/2014/main" val="3415841381"/>
                    </a:ext>
                  </a:extLst>
                </a:gridCol>
              </a:tblGrid>
              <a:tr h="171940">
                <a:tc>
                  <a:txBody>
                    <a:bodyPr/>
                    <a:lstStyle/>
                    <a:p>
                      <a:pPr algn="ctr">
                        <a:spcBef>
                          <a:spcPts val="180"/>
                        </a:spcBef>
                        <a:spcAft>
                          <a:spcPts val="180"/>
                        </a:spcAft>
                      </a:pP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特性</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GPT1</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GPT2</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GPT3</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7020236"/>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模型参数</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altLang="zh-CN" sz="1300" dirty="0">
                          <a:effectLst/>
                          <a:latin typeface="Times New Roman" panose="02020603050405020304" pitchFamily="18" charset="0"/>
                          <a:ea typeface="微软雅黑" panose="020B0503020204020204" pitchFamily="34" charset="-122"/>
                          <a:cs typeface="Times New Roman" panose="02020603050405020304" pitchFamily="18" charset="0"/>
                        </a:rPr>
                        <a:t>1.17</a:t>
                      </a:r>
                      <a:r>
                        <a:rPr lang="zh-CN" altLang="en-US" sz="1300" dirty="0">
                          <a:effectLst/>
                          <a:latin typeface="Times New Roman" panose="02020603050405020304" pitchFamily="18" charset="0"/>
                          <a:ea typeface="微软雅黑" panose="020B0503020204020204" pitchFamily="34" charset="-122"/>
                          <a:cs typeface="Times New Roman" panose="02020603050405020304" pitchFamily="18" charset="0"/>
                        </a:rPr>
                        <a:t>亿参数</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15亿参数</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1750亿参数</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37758202"/>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创新点</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预训练+微调，Task-specific</a:t>
                      </a: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 input transformations</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预训练+Prompt+Predict，Zero-shot</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预训练+Prompt+Predict，In-context learning</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02367150"/>
                  </a:ext>
                </a:extLst>
              </a:tr>
              <a:tr h="78195">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评价</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未明确</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Zero-shot新颖度拉满，但模型性能拉胯</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开创性提出in</a:t>
                      </a: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-context </a:t>
                      </a: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learning概念，是Prompting祖师爷</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21185297"/>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预训练任务</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语言模型预训练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语言模型预训练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语言模型预训练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62453504"/>
                  </a:ext>
                </a:extLst>
              </a:tr>
              <a:tr h="0">
                <a:tc>
                  <a:txBody>
                    <a:bodyPr/>
                    <a:lstStyle/>
                    <a:p>
                      <a:pPr algn="ctr">
                        <a:spcBef>
                          <a:spcPts val="180"/>
                        </a:spcBef>
                        <a:spcAft>
                          <a:spcPts val="180"/>
                        </a:spcAft>
                      </a:pPr>
                      <a:r>
                        <a:rPr lang="en-US" sz="1300" b="1">
                          <a:effectLst/>
                          <a:latin typeface="Times New Roman" panose="02020603050405020304" pitchFamily="18" charset="0"/>
                          <a:ea typeface="微软雅黑" panose="020B0503020204020204" pitchFamily="34" charset="-122"/>
                          <a:cs typeface="Times New Roman" panose="02020603050405020304" pitchFamily="18" charset="0"/>
                        </a:rPr>
                        <a:t>微调</a:t>
                      </a:r>
                      <a:endParaRPr lang="zh-CN" sz="1300" b="1">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需要微调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尝试Zero-shot，未微调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尝试Few-shot，未微调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638360035"/>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架构</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Transformer Decoder</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Transformer Decoder，改进了一些架构细节</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96层的多头Transformer，Sparse Transformer架构</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00390727"/>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输入序列最大长度</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512</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1024</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2048</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22387746"/>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数据集</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7000</a:t>
                      </a:r>
                      <a:r>
                        <a:rPr lang="zh-CN" altLang="en-US" sz="1400" dirty="0">
                          <a:effectLst/>
                          <a:latin typeface="Times New Roman" panose="02020603050405020304" pitchFamily="18" charset="0"/>
                          <a:ea typeface="微软雅黑" panose="020B0503020204020204" pitchFamily="34" charset="-122"/>
                          <a:cs typeface="Times New Roman" panose="02020603050405020304" pitchFamily="18" charset="0"/>
                        </a:rPr>
                        <a:t>本书籍</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marL="0" marR="0" lvl="0" indent="0" algn="just" defTabSz="914400" rtl="0" eaLnBrk="1" fontAlgn="auto" latinLnBrk="0" hangingPunct="1">
                        <a:lnSpc>
                          <a:spcPct val="100000"/>
                        </a:lnSpc>
                        <a:spcBef>
                          <a:spcPts val="180"/>
                        </a:spcBef>
                        <a:spcAft>
                          <a:spcPts val="180"/>
                        </a:spcAft>
                        <a:buClrTx/>
                        <a:buSzTx/>
                        <a:buFontTx/>
                        <a:buNone/>
                        <a:tabLst/>
                        <a:defRPr/>
                      </a:pPr>
                      <a:r>
                        <a:rPr lang="en-US" sz="1400" b="0" kern="1200" dirty="0">
                          <a:solidFill>
                            <a:schemeClr val="dk1"/>
                          </a:solidFill>
                          <a:effectLst/>
                          <a:latin typeface="+mn-lt"/>
                          <a:ea typeface="+mn-ea"/>
                          <a:cs typeface="+mn-cs"/>
                        </a:rPr>
                        <a:t>40GB</a:t>
                      </a:r>
                      <a:r>
                        <a:rPr lang="ja-JP" altLang="en-US" sz="1400" b="0" kern="1200">
                          <a:solidFill>
                            <a:schemeClr val="dk1"/>
                          </a:solidFill>
                          <a:effectLst/>
                          <a:latin typeface="+mn-lt"/>
                          <a:ea typeface="+mn-ea"/>
                          <a:cs typeface="+mn-cs"/>
                        </a:rPr>
                        <a:t>文本</a:t>
                      </a:r>
                    </a:p>
                  </a:txBody>
                  <a:tcPr marL="68580" marR="68580" marT="0" marB="0"/>
                </a:tc>
                <a:tc>
                  <a:txBody>
                    <a:bodyPr/>
                    <a:lstStyle/>
                    <a:p>
                      <a:r>
                        <a:rPr lang="ja-JP" altLang="en-US" sz="1400" b="0" kern="1200">
                          <a:solidFill>
                            <a:schemeClr val="dk1"/>
                          </a:solidFill>
                          <a:effectLst/>
                          <a:latin typeface="+mn-lt"/>
                          <a:ea typeface="+mn-ea"/>
                          <a:cs typeface="+mn-cs"/>
                        </a:rPr>
                        <a:t>从</a:t>
                      </a:r>
                      <a:r>
                        <a:rPr lang="en-US" altLang="ja-JP" sz="1400" b="0" kern="1200" dirty="0">
                          <a:solidFill>
                            <a:schemeClr val="dk1"/>
                          </a:solidFill>
                          <a:effectLst/>
                          <a:latin typeface="+mn-lt"/>
                          <a:ea typeface="+mn-ea"/>
                          <a:cs typeface="+mn-cs"/>
                        </a:rPr>
                        <a:t>45</a:t>
                      </a:r>
                      <a:r>
                        <a:rPr lang="en-US" sz="1400" b="0" kern="1200" dirty="0">
                          <a:solidFill>
                            <a:schemeClr val="dk1"/>
                          </a:solidFill>
                          <a:effectLst/>
                          <a:latin typeface="+mn-lt"/>
                          <a:ea typeface="+mn-ea"/>
                          <a:cs typeface="+mn-cs"/>
                        </a:rPr>
                        <a:t>TB</a:t>
                      </a:r>
                      <a:r>
                        <a:rPr lang="ja-JP" altLang="en-US" sz="1400" b="0" kern="1200">
                          <a:solidFill>
                            <a:schemeClr val="dk1"/>
                          </a:solidFill>
                          <a:effectLst/>
                          <a:latin typeface="+mn-lt"/>
                          <a:ea typeface="+mn-ea"/>
                          <a:cs typeface="+mn-cs"/>
                        </a:rPr>
                        <a:t>数据清洗得到</a:t>
                      </a:r>
                      <a:r>
                        <a:rPr lang="en-US" altLang="ja-JP" sz="1400" b="0" kern="1200" dirty="0">
                          <a:solidFill>
                            <a:schemeClr val="dk1"/>
                          </a:solidFill>
                          <a:effectLst/>
                          <a:latin typeface="+mn-lt"/>
                          <a:ea typeface="+mn-ea"/>
                          <a:cs typeface="+mn-cs"/>
                        </a:rPr>
                        <a:t>570</a:t>
                      </a:r>
                      <a:r>
                        <a:rPr lang="en-US" sz="1400" b="0" kern="1200" dirty="0">
                          <a:solidFill>
                            <a:schemeClr val="dk1"/>
                          </a:solidFill>
                          <a:effectLst/>
                          <a:latin typeface="+mn-lt"/>
                          <a:ea typeface="+mn-ea"/>
                          <a:cs typeface="+mn-cs"/>
                        </a:rPr>
                        <a:t>GB</a:t>
                      </a:r>
                      <a:r>
                        <a:rPr lang="ja-JP" altLang="en-US" sz="1400" b="0" kern="1200">
                          <a:solidFill>
                            <a:schemeClr val="dk1"/>
                          </a:solidFill>
                          <a:effectLst/>
                          <a:latin typeface="+mn-lt"/>
                          <a:ea typeface="+mn-ea"/>
                          <a:cs typeface="+mn-cs"/>
                        </a:rPr>
                        <a:t>文本</a:t>
                      </a:r>
                    </a:p>
                  </a:txBody>
                  <a:tcPr marL="68580" marR="68580" marT="0" marB="0"/>
                </a:tc>
                <a:extLst>
                  <a:ext uri="{0D108BD9-81ED-4DB2-BD59-A6C34878D82A}">
                    <a16:rowId xmlns:a16="http://schemas.microsoft.com/office/drawing/2014/main" val="1992982777"/>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多任务学习</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不明显</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明显，尝试Zero-shot</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明显，通过in-context learning实现</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80061169"/>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迁移学习</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有监督微调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Zero-shot</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Few-shot </a:t>
                      </a: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learning（预测时给几个例子，不微调网络</a:t>
                      </a: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884113703"/>
                  </a:ext>
                </a:extLst>
              </a:tr>
            </a:tbl>
          </a:graphicData>
        </a:graphic>
      </p:graphicFrame>
      <p:pic>
        <p:nvPicPr>
          <p:cNvPr id="6" name="图片 5">
            <a:extLst>
              <a:ext uri="{FF2B5EF4-FFF2-40B4-BE49-F238E27FC236}">
                <a16:creationId xmlns:a16="http://schemas.microsoft.com/office/drawing/2014/main" id="{895B52C4-315D-474C-A3E3-AD97246D9C9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323296" y="1450894"/>
            <a:ext cx="8666680" cy="2073992"/>
          </a:xfrm>
          <a:prstGeom prst="rect">
            <a:avLst/>
          </a:prstGeom>
        </p:spPr>
      </p:pic>
      <p:sp>
        <p:nvSpPr>
          <p:cNvPr id="5" name="矩形: 圆角 4">
            <a:extLst>
              <a:ext uri="{FF2B5EF4-FFF2-40B4-BE49-F238E27FC236}">
                <a16:creationId xmlns:a16="http://schemas.microsoft.com/office/drawing/2014/main" id="{263EC6D9-26B2-4892-A34B-186BDC23517A}"/>
              </a:ext>
            </a:extLst>
          </p:cNvPr>
          <p:cNvSpPr/>
          <p:nvPr/>
        </p:nvSpPr>
        <p:spPr>
          <a:xfrm>
            <a:off x="7789806" y="831378"/>
            <a:ext cx="1088572" cy="391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比对</a:t>
            </a:r>
          </a:p>
        </p:txBody>
      </p:sp>
    </p:spTree>
    <p:extLst>
      <p:ext uri="{BB962C8B-B14F-4D97-AF65-F5344CB8AC3E}">
        <p14:creationId xmlns:p14="http://schemas.microsoft.com/office/powerpoint/2010/main" val="2485035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796397"/>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家族</a:t>
            </a:r>
            <a:endParaRPr lang="zh-CN" altLang="en-US" sz="2400" dirty="0"/>
          </a:p>
        </p:txBody>
      </p:sp>
      <p:sp>
        <p:nvSpPr>
          <p:cNvPr id="4" name="文本框 3">
            <a:extLst>
              <a:ext uri="{FF2B5EF4-FFF2-40B4-BE49-F238E27FC236}">
                <a16:creationId xmlns:a16="http://schemas.microsoft.com/office/drawing/2014/main" id="{043BD8E2-F1B4-4079-A927-EB524A0CF10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7" name="矩形: 圆角 6">
            <a:extLst>
              <a:ext uri="{FF2B5EF4-FFF2-40B4-BE49-F238E27FC236}">
                <a16:creationId xmlns:a16="http://schemas.microsoft.com/office/drawing/2014/main" id="{34D531EF-85C1-4D6D-BA62-ED9BDEBB413F}"/>
              </a:ext>
            </a:extLst>
          </p:cNvPr>
          <p:cNvSpPr/>
          <p:nvPr/>
        </p:nvSpPr>
        <p:spPr>
          <a:xfrm>
            <a:off x="7789806" y="831378"/>
            <a:ext cx="1088572" cy="391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GPT-1</a:t>
            </a:r>
            <a:endParaRPr lang="zh-CN" altLang="en-US"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4CDF500-5179-4C1B-9460-E0799EF5D3B4}"/>
              </a:ext>
            </a:extLst>
          </p:cNvPr>
          <p:cNvPicPr>
            <a:picLocks noChangeAspect="1"/>
          </p:cNvPicPr>
          <p:nvPr/>
        </p:nvPicPr>
        <p:blipFill>
          <a:blip r:embed="rId2"/>
          <a:stretch>
            <a:fillRect/>
          </a:stretch>
        </p:blipFill>
        <p:spPr>
          <a:xfrm>
            <a:off x="1372700" y="1530937"/>
            <a:ext cx="5067433" cy="4691866"/>
          </a:xfrm>
          <a:prstGeom prst="rect">
            <a:avLst/>
          </a:prstGeom>
          <a:ln w="12700">
            <a:solidFill>
              <a:schemeClr val="accent1"/>
            </a:solidFill>
          </a:ln>
          <a:effectLst>
            <a:outerShdw blurRad="50800" dist="38100" dir="2700000" algn="tl" rotWithShape="0">
              <a:prstClr val="black">
                <a:alpha val="40000"/>
              </a:prstClr>
            </a:outerShdw>
          </a:effectLst>
        </p:spPr>
      </p:pic>
      <p:sp>
        <p:nvSpPr>
          <p:cNvPr id="9" name="文本框 8">
            <a:extLst>
              <a:ext uri="{FF2B5EF4-FFF2-40B4-BE49-F238E27FC236}">
                <a16:creationId xmlns:a16="http://schemas.microsoft.com/office/drawing/2014/main" id="{F00A57C8-B4B3-4CA7-96CA-495BABA36E92}"/>
              </a:ext>
            </a:extLst>
          </p:cNvPr>
          <p:cNvSpPr txBox="1"/>
          <p:nvPr/>
        </p:nvSpPr>
        <p:spPr>
          <a:xfrm>
            <a:off x="6556871" y="1530937"/>
            <a:ext cx="5067434" cy="1754326"/>
          </a:xfrm>
          <a:prstGeom prst="rect">
            <a:avLst/>
          </a:prstGeom>
          <a:noFill/>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GPT-1</a:t>
            </a:r>
            <a:r>
              <a:rPr lang="zh-CN" altLang="en-US" dirty="0">
                <a:latin typeface="Times New Roman" panose="02020603050405020304" pitchFamily="18" charset="0"/>
                <a:cs typeface="Times New Roman" panose="02020603050405020304" pitchFamily="18" charset="0"/>
              </a:rPr>
              <a:t>的架构由</a:t>
            </a:r>
            <a:r>
              <a:rPr lang="en-US" altLang="zh-CN" dirty="0">
                <a:latin typeface="Times New Roman" panose="02020603050405020304" pitchFamily="18" charset="0"/>
                <a:cs typeface="Times New Roman" panose="02020603050405020304" pitchFamily="18" charset="0"/>
              </a:rPr>
              <a:t>12</a:t>
            </a:r>
            <a:r>
              <a:rPr lang="zh-CN" altLang="en-US" dirty="0">
                <a:latin typeface="Times New Roman" panose="02020603050405020304" pitchFamily="18" charset="0"/>
                <a:cs typeface="Times New Roman" panose="02020603050405020304" pitchFamily="18" charset="0"/>
              </a:rPr>
              <a:t>层</a:t>
            </a:r>
            <a:r>
              <a:rPr lang="en-US" altLang="zh-CN" dirty="0">
                <a:latin typeface="Times New Roman" panose="02020603050405020304" pitchFamily="18" charset="0"/>
                <a:cs typeface="Times New Roman" panose="02020603050405020304" pitchFamily="18" charset="0"/>
              </a:rPr>
              <a:t>Transformer</a:t>
            </a:r>
            <a:r>
              <a:rPr lang="zh-CN" altLang="en-US" dirty="0">
                <a:latin typeface="Times New Roman" panose="02020603050405020304" pitchFamily="18" charset="0"/>
                <a:cs typeface="Times New Roman" panose="02020603050405020304" pitchFamily="18" charset="0"/>
              </a:rPr>
              <a:t>组成，每层都使用了自注意力和前馈神经网络。</a:t>
            </a:r>
            <a:r>
              <a:rPr lang="en-US" altLang="zh-CN" dirty="0">
                <a:latin typeface="Times New Roman" panose="02020603050405020304" pitchFamily="18" charset="0"/>
                <a:cs typeface="Times New Roman" panose="02020603050405020304" pitchFamily="18" charset="0"/>
              </a:rPr>
              <a:t>GPT-1</a:t>
            </a:r>
            <a:r>
              <a:rPr lang="zh-CN" altLang="en-US" dirty="0">
                <a:latin typeface="Times New Roman" panose="02020603050405020304" pitchFamily="18" charset="0"/>
                <a:cs typeface="Times New Roman" panose="02020603050405020304" pitchFamily="18" charset="0"/>
              </a:rPr>
              <a:t>的关键特征是：</a:t>
            </a:r>
            <a:r>
              <a:rPr lang="zh-CN" altLang="en-US" b="1" dirty="0">
                <a:solidFill>
                  <a:schemeClr val="accent1"/>
                </a:solidFill>
                <a:latin typeface="Times New Roman" panose="02020603050405020304" pitchFamily="18" charset="0"/>
                <a:cs typeface="Times New Roman" panose="02020603050405020304" pitchFamily="18" charset="0"/>
              </a:rPr>
              <a:t>生成式预训练（无监督）</a:t>
            </a:r>
            <a:r>
              <a:rPr lang="en-US" altLang="zh-CN" b="1" dirty="0">
                <a:solidFill>
                  <a:schemeClr val="accent1"/>
                </a:solidFill>
                <a:latin typeface="Times New Roman" panose="02020603050405020304" pitchFamily="18" charset="0"/>
                <a:cs typeface="Times New Roman" panose="02020603050405020304" pitchFamily="18" charset="0"/>
              </a:rPr>
              <a:t>+</a:t>
            </a:r>
            <a:r>
              <a:rPr lang="zh-CN" altLang="en-US" b="1" dirty="0">
                <a:solidFill>
                  <a:schemeClr val="accent1"/>
                </a:solidFill>
                <a:latin typeface="Times New Roman" panose="02020603050405020304" pitchFamily="18" charset="0"/>
                <a:cs typeface="Times New Roman" panose="02020603050405020304" pitchFamily="18" charset="0"/>
              </a:rPr>
              <a:t>判别式任务精调（有监督）</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GPT-1</a:t>
            </a:r>
            <a:r>
              <a:rPr lang="zh-CN" altLang="en-US" dirty="0">
                <a:latin typeface="Times New Roman" panose="02020603050405020304" pitchFamily="18" charset="0"/>
                <a:cs typeface="Times New Roman" panose="02020603050405020304" pitchFamily="18" charset="0"/>
              </a:rPr>
              <a:t>在文本生成和理解任务上表现出了很好的性能，成为了当时最先进的自然语言处理模型之一。</a:t>
            </a:r>
          </a:p>
        </p:txBody>
      </p:sp>
      <p:pic>
        <p:nvPicPr>
          <p:cNvPr id="5" name="Picture 4">
            <a:extLst>
              <a:ext uri="{FF2B5EF4-FFF2-40B4-BE49-F238E27FC236}">
                <a16:creationId xmlns:a16="http://schemas.microsoft.com/office/drawing/2014/main" id="{CFFE206B-FBA3-C1E2-D0C6-2D1BD7EE122A}"/>
              </a:ext>
            </a:extLst>
          </p:cNvPr>
          <p:cNvPicPr>
            <a:picLocks noChangeAspect="1"/>
          </p:cNvPicPr>
          <p:nvPr/>
        </p:nvPicPr>
        <p:blipFill>
          <a:blip r:embed="rId3"/>
          <a:stretch>
            <a:fillRect/>
          </a:stretch>
        </p:blipFill>
        <p:spPr>
          <a:xfrm>
            <a:off x="6556871" y="3429000"/>
            <a:ext cx="5506025" cy="2406721"/>
          </a:xfrm>
          <a:prstGeom prst="rect">
            <a:avLst/>
          </a:prstGeom>
        </p:spPr>
      </p:pic>
    </p:spTree>
    <p:extLst>
      <p:ext uri="{BB962C8B-B14F-4D97-AF65-F5344CB8AC3E}">
        <p14:creationId xmlns:p14="http://schemas.microsoft.com/office/powerpoint/2010/main" val="2288409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796397"/>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家族</a:t>
            </a:r>
            <a:endParaRPr lang="zh-CN" altLang="en-US" sz="2400" dirty="0"/>
          </a:p>
        </p:txBody>
      </p:sp>
      <p:sp>
        <p:nvSpPr>
          <p:cNvPr id="4" name="文本框 3">
            <a:extLst>
              <a:ext uri="{FF2B5EF4-FFF2-40B4-BE49-F238E27FC236}">
                <a16:creationId xmlns:a16="http://schemas.microsoft.com/office/drawing/2014/main" id="{043BD8E2-F1B4-4079-A927-EB524A0CF10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7" name="矩形: 圆角 6">
            <a:extLst>
              <a:ext uri="{FF2B5EF4-FFF2-40B4-BE49-F238E27FC236}">
                <a16:creationId xmlns:a16="http://schemas.microsoft.com/office/drawing/2014/main" id="{34D531EF-85C1-4D6D-BA62-ED9BDEBB413F}"/>
              </a:ext>
            </a:extLst>
          </p:cNvPr>
          <p:cNvSpPr/>
          <p:nvPr/>
        </p:nvSpPr>
        <p:spPr>
          <a:xfrm>
            <a:off x="7789806" y="831378"/>
            <a:ext cx="1088572" cy="391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GPT-2</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CB174D3-C17B-4E94-AFC3-8767B015766A}"/>
              </a:ext>
            </a:extLst>
          </p:cNvPr>
          <p:cNvPicPr>
            <a:picLocks noChangeAspect="1"/>
          </p:cNvPicPr>
          <p:nvPr/>
        </p:nvPicPr>
        <p:blipFill>
          <a:blip r:embed="rId2"/>
          <a:stretch>
            <a:fillRect/>
          </a:stretch>
        </p:blipFill>
        <p:spPr>
          <a:xfrm>
            <a:off x="1033163" y="1443135"/>
            <a:ext cx="5151288" cy="4805172"/>
          </a:xfrm>
          <a:prstGeom prst="rect">
            <a:avLst/>
          </a:prstGeom>
          <a:ln w="12700">
            <a:solidFill>
              <a:schemeClr val="accent1"/>
            </a:solidFill>
          </a:ln>
          <a:effectLst>
            <a:outerShdw blurRad="50800" dist="38100" dir="2700000" algn="tl" rotWithShape="0">
              <a:prstClr val="black">
                <a:alpha val="40000"/>
              </a:prstClr>
            </a:outerShdw>
          </a:effectLst>
        </p:spPr>
      </p:pic>
      <p:sp>
        <p:nvSpPr>
          <p:cNvPr id="10" name="文本框 9">
            <a:extLst>
              <a:ext uri="{FF2B5EF4-FFF2-40B4-BE49-F238E27FC236}">
                <a16:creationId xmlns:a16="http://schemas.microsoft.com/office/drawing/2014/main" id="{3CBB9329-03AD-4C90-8C54-1061AD6B66BD}"/>
              </a:ext>
            </a:extLst>
          </p:cNvPr>
          <p:cNvSpPr txBox="1"/>
          <p:nvPr/>
        </p:nvSpPr>
        <p:spPr>
          <a:xfrm>
            <a:off x="6307496" y="1494243"/>
            <a:ext cx="5374432" cy="4109395"/>
          </a:xfrm>
          <a:prstGeom prst="rect">
            <a:avLst/>
          </a:prstGeom>
          <a:noFill/>
        </p:spPr>
        <p:txBody>
          <a:bodyPr wrap="square">
            <a:spAutoFit/>
          </a:bodyPr>
          <a:lstStyle/>
          <a:p>
            <a:pPr algn="just">
              <a:lnSpc>
                <a:spcPct val="137000"/>
              </a:lnSpc>
              <a:buFont typeface="+mj-lt"/>
              <a:buAutoNum type="arabicPeriod"/>
            </a:pPr>
            <a:r>
              <a:rPr lang="zh-CN" altLang="en-US" sz="1600" b="1" i="0" dirty="0">
                <a:solidFill>
                  <a:srgbClr val="060607"/>
                </a:solidFill>
                <a:effectLst/>
                <a:latin typeface="Times New Roman" panose="02020603050405020304" pitchFamily="18" charset="0"/>
                <a:cs typeface="Times New Roman" panose="02020603050405020304" pitchFamily="18" charset="0"/>
              </a:rPr>
              <a:t>核心思想</a:t>
            </a:r>
            <a:r>
              <a:rPr lang="zh-CN" altLang="en-US" sz="1600" b="0" i="0" dirty="0">
                <a:solidFill>
                  <a:srgbClr val="060607"/>
                </a:solidFill>
                <a:effectLst/>
                <a:latin typeface="Times New Roman" panose="02020603050405020304" pitchFamily="18" charset="0"/>
                <a:cs typeface="Times New Roman" panose="02020603050405020304" pitchFamily="18" charset="0"/>
              </a:rPr>
              <a:t>：</a:t>
            </a:r>
            <a:r>
              <a:rPr lang="zh-CN" altLang="en-US" sz="1600" b="0" i="0" dirty="0">
                <a:solidFill>
                  <a:schemeClr val="accent1"/>
                </a:solidFill>
                <a:effectLst/>
                <a:latin typeface="Times New Roman" panose="02020603050405020304" pitchFamily="18" charset="0"/>
                <a:cs typeface="Times New Roman" panose="02020603050405020304" pitchFamily="18" charset="0"/>
              </a:rPr>
              <a:t>当模型的规模足够大且训练数据量足够丰富时，模型可以直接通过语言模型学习完成其他有监督学习任务，而无需在下游任务中进行微调</a:t>
            </a:r>
            <a:r>
              <a:rPr lang="zh-CN" altLang="en-US" sz="1600" b="0" i="0" dirty="0">
                <a:solidFill>
                  <a:srgbClr val="060607"/>
                </a:solidFill>
                <a:effectLst/>
                <a:latin typeface="Times New Roman" panose="02020603050405020304" pitchFamily="18" charset="0"/>
                <a:cs typeface="Times New Roman" panose="02020603050405020304" pitchFamily="18" charset="0"/>
              </a:rPr>
              <a:t>。</a:t>
            </a:r>
          </a:p>
          <a:p>
            <a:pPr algn="just">
              <a:lnSpc>
                <a:spcPct val="137000"/>
              </a:lnSpc>
              <a:buFont typeface="+mj-lt"/>
              <a:buAutoNum type="arabicPeriod"/>
            </a:pPr>
            <a:r>
              <a:rPr lang="zh-CN" altLang="en-US" sz="1600" b="1" i="0" dirty="0">
                <a:solidFill>
                  <a:srgbClr val="060607"/>
                </a:solidFill>
                <a:effectLst/>
                <a:latin typeface="Times New Roman" panose="02020603050405020304" pitchFamily="18" charset="0"/>
                <a:cs typeface="Times New Roman" panose="02020603050405020304" pitchFamily="18" charset="0"/>
              </a:rPr>
              <a:t>单向</a:t>
            </a:r>
            <a:r>
              <a:rPr lang="en-US" altLang="zh-CN" sz="1600" b="1" i="0" dirty="0">
                <a:solidFill>
                  <a:srgbClr val="060607"/>
                </a:solidFill>
                <a:effectLst/>
                <a:latin typeface="Times New Roman" panose="02020603050405020304" pitchFamily="18" charset="0"/>
                <a:cs typeface="Times New Roman" panose="02020603050405020304" pitchFamily="18" charset="0"/>
              </a:rPr>
              <a:t>Transformer</a:t>
            </a:r>
            <a:r>
              <a:rPr lang="zh-CN" altLang="en-US" sz="1600" b="1" i="0" dirty="0">
                <a:solidFill>
                  <a:srgbClr val="060607"/>
                </a:solidFill>
                <a:effectLst/>
                <a:latin typeface="Times New Roman" panose="02020603050405020304" pitchFamily="18" charset="0"/>
                <a:cs typeface="Times New Roman" panose="02020603050405020304" pitchFamily="18" charset="0"/>
              </a:rPr>
              <a:t>模式</a:t>
            </a:r>
            <a:r>
              <a:rPr lang="zh-CN" altLang="en-US" sz="1600" b="0" i="0" dirty="0">
                <a:solidFill>
                  <a:srgbClr val="060607"/>
                </a:solidFill>
                <a:effectLst/>
                <a:latin typeface="Times New Roman" panose="02020603050405020304" pitchFamily="18" charset="0"/>
                <a:cs typeface="Times New Roman" panose="02020603050405020304" pitchFamily="18" charset="0"/>
              </a:rPr>
              <a:t>：</a:t>
            </a:r>
            <a:r>
              <a:rPr lang="en-US" altLang="zh-CN" sz="1600" b="0" i="0" dirty="0">
                <a:solidFill>
                  <a:srgbClr val="060607"/>
                </a:solidFill>
                <a:effectLst/>
                <a:latin typeface="Times New Roman" panose="02020603050405020304" pitchFamily="18" charset="0"/>
                <a:cs typeface="Times New Roman" panose="02020603050405020304" pitchFamily="18" charset="0"/>
              </a:rPr>
              <a:t>GPT-2</a:t>
            </a:r>
            <a:r>
              <a:rPr lang="zh-CN" altLang="en-US" sz="1600" b="0" i="0" dirty="0">
                <a:solidFill>
                  <a:srgbClr val="060607"/>
                </a:solidFill>
                <a:effectLst/>
                <a:latin typeface="Times New Roman" panose="02020603050405020304" pitchFamily="18" charset="0"/>
                <a:cs typeface="Times New Roman" panose="02020603050405020304" pitchFamily="18" charset="0"/>
              </a:rPr>
              <a:t>继续沿用了</a:t>
            </a:r>
            <a:r>
              <a:rPr lang="en-US" altLang="zh-CN" sz="1600" b="0" i="0" dirty="0">
                <a:solidFill>
                  <a:srgbClr val="060607"/>
                </a:solidFill>
                <a:effectLst/>
                <a:latin typeface="Times New Roman" panose="02020603050405020304" pitchFamily="18" charset="0"/>
                <a:cs typeface="Times New Roman" panose="02020603050405020304" pitchFamily="18" charset="0"/>
              </a:rPr>
              <a:t>GPT-1</a:t>
            </a:r>
            <a:r>
              <a:rPr lang="zh-CN" altLang="en-US" sz="1600" b="0" i="0" dirty="0">
                <a:solidFill>
                  <a:srgbClr val="060607"/>
                </a:solidFill>
                <a:effectLst/>
                <a:latin typeface="Times New Roman" panose="02020603050405020304" pitchFamily="18" charset="0"/>
                <a:cs typeface="Times New Roman" panose="02020603050405020304" pitchFamily="18" charset="0"/>
              </a:rPr>
              <a:t>的单向</a:t>
            </a:r>
            <a:r>
              <a:rPr lang="en-US" altLang="zh-CN" sz="1600" b="0" i="0" dirty="0">
                <a:solidFill>
                  <a:srgbClr val="060607"/>
                </a:solidFill>
                <a:effectLst/>
                <a:latin typeface="Times New Roman" panose="02020603050405020304" pitchFamily="18" charset="0"/>
                <a:cs typeface="Times New Roman" panose="02020603050405020304" pitchFamily="18" charset="0"/>
              </a:rPr>
              <a:t>Transformer</a:t>
            </a:r>
            <a:r>
              <a:rPr lang="zh-CN" altLang="en-US" sz="1600" b="0" i="0" dirty="0">
                <a:solidFill>
                  <a:srgbClr val="060607"/>
                </a:solidFill>
                <a:effectLst/>
                <a:latin typeface="Times New Roman" panose="02020603050405020304" pitchFamily="18" charset="0"/>
                <a:cs typeface="Times New Roman" panose="02020603050405020304" pitchFamily="18" charset="0"/>
              </a:rPr>
              <a:t>解码器模式，但通过增加更多的网络参数和使用更大的数据集来提升模型性能。</a:t>
            </a:r>
          </a:p>
          <a:p>
            <a:pPr algn="just">
              <a:lnSpc>
                <a:spcPct val="137000"/>
              </a:lnSpc>
              <a:buFont typeface="+mj-lt"/>
              <a:buAutoNum type="arabicPeriod"/>
            </a:pPr>
            <a:r>
              <a:rPr lang="zh-CN" altLang="en-US" sz="1600" b="1" i="0" dirty="0">
                <a:solidFill>
                  <a:srgbClr val="060607"/>
                </a:solidFill>
                <a:effectLst/>
                <a:latin typeface="Times New Roman" panose="02020603050405020304" pitchFamily="18" charset="0"/>
                <a:cs typeface="Times New Roman" panose="02020603050405020304" pitchFamily="18" charset="0"/>
              </a:rPr>
              <a:t>零样本学习（</a:t>
            </a:r>
            <a:r>
              <a:rPr lang="en-US" altLang="zh-CN" sz="1600" b="1" i="0" dirty="0">
                <a:solidFill>
                  <a:srgbClr val="060607"/>
                </a:solidFill>
                <a:effectLst/>
                <a:latin typeface="Times New Roman" panose="02020603050405020304" pitchFamily="18" charset="0"/>
                <a:cs typeface="Times New Roman" panose="02020603050405020304" pitchFamily="18" charset="0"/>
              </a:rPr>
              <a:t>Zero-shot</a:t>
            </a:r>
            <a:r>
              <a:rPr lang="zh-CN" altLang="en-US" sz="1600" b="1" i="0" dirty="0">
                <a:solidFill>
                  <a:srgbClr val="060607"/>
                </a:solidFill>
                <a:effectLst/>
                <a:latin typeface="Times New Roman" panose="02020603050405020304" pitchFamily="18" charset="0"/>
                <a:cs typeface="Times New Roman" panose="02020603050405020304" pitchFamily="18" charset="0"/>
              </a:rPr>
              <a:t>）</a:t>
            </a:r>
            <a:r>
              <a:rPr lang="zh-CN" altLang="en-US" sz="1600" b="0" i="0" dirty="0">
                <a:solidFill>
                  <a:srgbClr val="060607"/>
                </a:solidFill>
                <a:effectLst/>
                <a:latin typeface="Times New Roman" panose="02020603050405020304" pitchFamily="18" charset="0"/>
                <a:cs typeface="Times New Roman" panose="02020603050405020304" pitchFamily="18" charset="0"/>
              </a:rPr>
              <a:t>：</a:t>
            </a:r>
            <a:r>
              <a:rPr lang="en-US" altLang="zh-CN" sz="1600" b="0" i="0" dirty="0">
                <a:solidFill>
                  <a:srgbClr val="060607"/>
                </a:solidFill>
                <a:effectLst/>
                <a:latin typeface="Times New Roman" panose="02020603050405020304" pitchFamily="18" charset="0"/>
                <a:cs typeface="Times New Roman" panose="02020603050405020304" pitchFamily="18" charset="0"/>
              </a:rPr>
              <a:t>GPT-2</a:t>
            </a:r>
            <a:r>
              <a:rPr lang="zh-CN" altLang="en-US" sz="1600" b="0" i="0" dirty="0">
                <a:solidFill>
                  <a:srgbClr val="060607"/>
                </a:solidFill>
                <a:effectLst/>
                <a:latin typeface="Times New Roman" panose="02020603050405020304" pitchFamily="18" charset="0"/>
                <a:cs typeface="Times New Roman" panose="02020603050405020304" pitchFamily="18" charset="0"/>
              </a:rPr>
              <a:t>提出了零样本学习的概念，即预训练好的模型能够直接被应用于多种下游任务而无需针对特定任务进行训练或微调。</a:t>
            </a:r>
          </a:p>
          <a:p>
            <a:pPr algn="just">
              <a:lnSpc>
                <a:spcPct val="137000"/>
              </a:lnSpc>
              <a:buFont typeface="+mj-lt"/>
              <a:buAutoNum type="arabicPeriod"/>
            </a:pPr>
            <a:r>
              <a:rPr lang="zh-CN" altLang="en-US" sz="1600" b="1" i="0" dirty="0">
                <a:solidFill>
                  <a:srgbClr val="060607"/>
                </a:solidFill>
                <a:effectLst/>
                <a:latin typeface="Times New Roman" panose="02020603050405020304" pitchFamily="18" charset="0"/>
                <a:cs typeface="Times New Roman" panose="02020603050405020304" pitchFamily="18" charset="0"/>
              </a:rPr>
              <a:t>多任务学习框架</a:t>
            </a:r>
            <a:r>
              <a:rPr lang="zh-CN" altLang="en-US" sz="1600" b="0" i="0" dirty="0">
                <a:solidFill>
                  <a:srgbClr val="060607"/>
                </a:solidFill>
                <a:effectLst/>
                <a:latin typeface="Times New Roman" panose="02020603050405020304" pitchFamily="18" charset="0"/>
                <a:cs typeface="Times New Roman" panose="02020603050405020304" pitchFamily="18" charset="0"/>
              </a:rPr>
              <a:t>：通过扩大参数规模和无监督预训练，</a:t>
            </a:r>
            <a:r>
              <a:rPr lang="en-US" altLang="zh-CN" sz="1600" b="0" i="0" dirty="0">
                <a:solidFill>
                  <a:srgbClr val="060607"/>
                </a:solidFill>
                <a:effectLst/>
                <a:latin typeface="Times New Roman" panose="02020603050405020304" pitchFamily="18" charset="0"/>
                <a:cs typeface="Times New Roman" panose="02020603050405020304" pitchFamily="18" charset="0"/>
              </a:rPr>
              <a:t>GPT-2</a:t>
            </a:r>
            <a:r>
              <a:rPr lang="zh-CN" altLang="en-US" sz="1600" b="0" i="0" dirty="0">
                <a:solidFill>
                  <a:srgbClr val="060607"/>
                </a:solidFill>
                <a:effectLst/>
                <a:latin typeface="Times New Roman" panose="02020603050405020304" pitchFamily="18" charset="0"/>
                <a:cs typeface="Times New Roman" panose="02020603050405020304" pitchFamily="18" charset="0"/>
              </a:rPr>
              <a:t>探索了一种新的多任务学习框架，旨在提高模型的通用性和灵活性，减少对特定任务微调的依赖。</a:t>
            </a:r>
          </a:p>
        </p:txBody>
      </p:sp>
      <p:sp>
        <p:nvSpPr>
          <p:cNvPr id="5" name="TextBox 4">
            <a:extLst>
              <a:ext uri="{FF2B5EF4-FFF2-40B4-BE49-F238E27FC236}">
                <a16:creationId xmlns:a16="http://schemas.microsoft.com/office/drawing/2014/main" id="{272DE3E9-6F05-1199-B8EF-736BF690FE24}"/>
              </a:ext>
            </a:extLst>
          </p:cNvPr>
          <p:cNvSpPr txBox="1"/>
          <p:nvPr/>
        </p:nvSpPr>
        <p:spPr>
          <a:xfrm>
            <a:off x="6307496" y="5628409"/>
            <a:ext cx="5151288" cy="923330"/>
          </a:xfrm>
          <a:prstGeom prst="rect">
            <a:avLst/>
          </a:prstGeom>
          <a:noFill/>
        </p:spPr>
        <p:txBody>
          <a:bodyPr wrap="square">
            <a:spAutoFit/>
          </a:bodyPr>
          <a:lstStyle/>
          <a:p>
            <a:r>
              <a:rPr lang="en-US" dirty="0">
                <a:hlinkClick r:id="rId3"/>
              </a:rPr>
              <a:t>https://cdn.openai.com/better-language-models/language_models_are_unsupervised_multitask_learners.pdf</a:t>
            </a:r>
            <a:endParaRPr lang="en-US" dirty="0"/>
          </a:p>
        </p:txBody>
      </p:sp>
    </p:spTree>
    <p:extLst>
      <p:ext uri="{BB962C8B-B14F-4D97-AF65-F5344CB8AC3E}">
        <p14:creationId xmlns:p14="http://schemas.microsoft.com/office/powerpoint/2010/main" val="73437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9BFF-C1EB-3303-4D44-919188BF6EF9}"/>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ACCB079A-43DF-BCEE-010B-4884448EAAE2}"/>
              </a:ext>
            </a:extLst>
          </p:cNvPr>
          <p:cNvSpPr txBox="1"/>
          <p:nvPr/>
        </p:nvSpPr>
        <p:spPr>
          <a:xfrm>
            <a:off x="1081024" y="796397"/>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家族</a:t>
            </a:r>
            <a:endParaRPr lang="zh-CN" altLang="en-US" sz="2400" dirty="0"/>
          </a:p>
        </p:txBody>
      </p:sp>
      <p:sp>
        <p:nvSpPr>
          <p:cNvPr id="4" name="文本框 3">
            <a:extLst>
              <a:ext uri="{FF2B5EF4-FFF2-40B4-BE49-F238E27FC236}">
                <a16:creationId xmlns:a16="http://schemas.microsoft.com/office/drawing/2014/main" id="{9C37371F-F5CE-5255-F4CF-8DC5DECB0BF9}"/>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7" name="矩形: 圆角 6">
            <a:extLst>
              <a:ext uri="{FF2B5EF4-FFF2-40B4-BE49-F238E27FC236}">
                <a16:creationId xmlns:a16="http://schemas.microsoft.com/office/drawing/2014/main" id="{D75EA0BA-DDFC-D403-F1A8-61965CF61926}"/>
              </a:ext>
            </a:extLst>
          </p:cNvPr>
          <p:cNvSpPr/>
          <p:nvPr/>
        </p:nvSpPr>
        <p:spPr>
          <a:xfrm>
            <a:off x="7789806" y="831378"/>
            <a:ext cx="1088572" cy="391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GPT-2</a:t>
            </a:r>
            <a:endParaRPr lang="zh-CN" altLang="en-US"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9CB632D6-FD1E-33D4-4ED1-3680E709A4DF}"/>
              </a:ext>
            </a:extLst>
          </p:cNvPr>
          <p:cNvPicPr>
            <a:picLocks noChangeAspect="1"/>
          </p:cNvPicPr>
          <p:nvPr/>
        </p:nvPicPr>
        <p:blipFill>
          <a:blip r:embed="rId2"/>
          <a:stretch>
            <a:fillRect/>
          </a:stretch>
        </p:blipFill>
        <p:spPr>
          <a:xfrm>
            <a:off x="705090" y="2009338"/>
            <a:ext cx="11001515" cy="3106671"/>
          </a:xfrm>
          <a:prstGeom prst="rect">
            <a:avLst/>
          </a:prstGeom>
        </p:spPr>
      </p:pic>
    </p:spTree>
    <p:extLst>
      <p:ext uri="{BB962C8B-B14F-4D97-AF65-F5344CB8AC3E}">
        <p14:creationId xmlns:p14="http://schemas.microsoft.com/office/powerpoint/2010/main" val="3691199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77F6A-E320-E0A5-5135-86DA77E4812A}"/>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B09328D1-A20D-95B9-4343-ABAEDA6149EB}"/>
              </a:ext>
            </a:extLst>
          </p:cNvPr>
          <p:cNvSpPr txBox="1"/>
          <p:nvPr/>
        </p:nvSpPr>
        <p:spPr>
          <a:xfrm>
            <a:off x="1081024" y="796397"/>
            <a:ext cx="7253068" cy="461665"/>
          </a:xfrm>
          <a:prstGeom prst="rect">
            <a:avLst/>
          </a:prstGeom>
          <a:noFill/>
        </p:spPr>
        <p:txBody>
          <a:bodyPr wrap="square">
            <a:spAutoFit/>
          </a:bodyPr>
          <a:lstStyle/>
          <a:p>
            <a:r>
              <a:rPr lang="en-US" altLang="zh-CN"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模型架构上的创新</a:t>
            </a:r>
          </a:p>
        </p:txBody>
      </p:sp>
      <p:sp>
        <p:nvSpPr>
          <p:cNvPr id="4" name="文本框 3">
            <a:extLst>
              <a:ext uri="{FF2B5EF4-FFF2-40B4-BE49-F238E27FC236}">
                <a16:creationId xmlns:a16="http://schemas.microsoft.com/office/drawing/2014/main" id="{08554AF2-4828-9B0F-32D4-85811C53D753}"/>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5" name="TextBox 4">
            <a:extLst>
              <a:ext uri="{FF2B5EF4-FFF2-40B4-BE49-F238E27FC236}">
                <a16:creationId xmlns:a16="http://schemas.microsoft.com/office/drawing/2014/main" id="{D20FE5B9-B4D0-7DDD-0749-E4CE156B77FF}"/>
              </a:ext>
            </a:extLst>
          </p:cNvPr>
          <p:cNvSpPr txBox="1"/>
          <p:nvPr/>
        </p:nvSpPr>
        <p:spPr>
          <a:xfrm>
            <a:off x="642258" y="6290927"/>
            <a:ext cx="8980714" cy="646331"/>
          </a:xfrm>
          <a:prstGeom prst="rect">
            <a:avLst/>
          </a:prstGeom>
          <a:noFill/>
        </p:spPr>
        <p:txBody>
          <a:bodyPr wrap="square">
            <a:spAutoFit/>
          </a:bodyPr>
          <a:lstStyle/>
          <a:p>
            <a:r>
              <a:rPr lang="en-US" dirty="0">
                <a:hlinkClick r:id="rId3"/>
              </a:rPr>
              <a:t>https://github.com/karpathy/nanoGPT/blob/master/model.py</a:t>
            </a:r>
            <a:endParaRPr lang="en-US" dirty="0"/>
          </a:p>
          <a:p>
            <a:endParaRPr lang="en-US" dirty="0"/>
          </a:p>
        </p:txBody>
      </p:sp>
      <p:pic>
        <p:nvPicPr>
          <p:cNvPr id="6" name="Picture 5">
            <a:extLst>
              <a:ext uri="{FF2B5EF4-FFF2-40B4-BE49-F238E27FC236}">
                <a16:creationId xmlns:a16="http://schemas.microsoft.com/office/drawing/2014/main" id="{99CB7FB0-15CC-231F-34DF-B7F85508AA8A}"/>
              </a:ext>
            </a:extLst>
          </p:cNvPr>
          <p:cNvPicPr>
            <a:picLocks noChangeAspect="1"/>
          </p:cNvPicPr>
          <p:nvPr/>
        </p:nvPicPr>
        <p:blipFill>
          <a:blip r:embed="rId4"/>
          <a:stretch>
            <a:fillRect/>
          </a:stretch>
        </p:blipFill>
        <p:spPr>
          <a:xfrm>
            <a:off x="746748" y="1258062"/>
            <a:ext cx="7587344" cy="4494360"/>
          </a:xfrm>
          <a:prstGeom prst="rect">
            <a:avLst/>
          </a:prstGeom>
        </p:spPr>
      </p:pic>
      <p:pic>
        <p:nvPicPr>
          <p:cNvPr id="9" name="Picture 8">
            <a:extLst>
              <a:ext uri="{FF2B5EF4-FFF2-40B4-BE49-F238E27FC236}">
                <a16:creationId xmlns:a16="http://schemas.microsoft.com/office/drawing/2014/main" id="{099B185A-BF28-54D5-FFA8-D2D4DA97A1DA}"/>
              </a:ext>
            </a:extLst>
          </p:cNvPr>
          <p:cNvPicPr>
            <a:picLocks noChangeAspect="1"/>
          </p:cNvPicPr>
          <p:nvPr/>
        </p:nvPicPr>
        <p:blipFill>
          <a:blip r:embed="rId5"/>
          <a:srcRect r="77760"/>
          <a:stretch>
            <a:fillRect/>
          </a:stretch>
        </p:blipFill>
        <p:spPr>
          <a:xfrm>
            <a:off x="8837567" y="796397"/>
            <a:ext cx="2712175" cy="5108910"/>
          </a:xfrm>
          <a:prstGeom prst="rect">
            <a:avLst/>
          </a:prstGeom>
        </p:spPr>
      </p:pic>
      <p:sp>
        <p:nvSpPr>
          <p:cNvPr id="11" name="TextBox 10">
            <a:extLst>
              <a:ext uri="{FF2B5EF4-FFF2-40B4-BE49-F238E27FC236}">
                <a16:creationId xmlns:a16="http://schemas.microsoft.com/office/drawing/2014/main" id="{35CE570D-9041-1837-1786-17449D81F1D4}"/>
              </a:ext>
            </a:extLst>
          </p:cNvPr>
          <p:cNvSpPr txBox="1"/>
          <p:nvPr/>
        </p:nvSpPr>
        <p:spPr>
          <a:xfrm>
            <a:off x="642258" y="5822986"/>
            <a:ext cx="6096000" cy="646331"/>
          </a:xfrm>
          <a:prstGeom prst="rect">
            <a:avLst/>
          </a:prstGeom>
          <a:noFill/>
        </p:spPr>
        <p:txBody>
          <a:bodyPr wrap="square">
            <a:spAutoFit/>
          </a:bodyPr>
          <a:lstStyle/>
          <a:p>
            <a:r>
              <a:rPr lang="en-US" dirty="0">
                <a:hlinkClick r:id="rId6"/>
              </a:rPr>
              <a:t>https://jalammar.github.io/illustrated-gpt2/</a:t>
            </a:r>
            <a:endParaRPr lang="en-US" dirty="0"/>
          </a:p>
          <a:p>
            <a:endParaRPr lang="en-US" dirty="0"/>
          </a:p>
        </p:txBody>
      </p:sp>
    </p:spTree>
    <p:extLst>
      <p:ext uri="{BB962C8B-B14F-4D97-AF65-F5344CB8AC3E}">
        <p14:creationId xmlns:p14="http://schemas.microsoft.com/office/powerpoint/2010/main" val="864896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796397"/>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家族</a:t>
            </a:r>
            <a:endParaRPr lang="zh-CN" altLang="en-US" sz="2400" dirty="0"/>
          </a:p>
        </p:txBody>
      </p:sp>
      <p:sp>
        <p:nvSpPr>
          <p:cNvPr id="4" name="文本框 3">
            <a:extLst>
              <a:ext uri="{FF2B5EF4-FFF2-40B4-BE49-F238E27FC236}">
                <a16:creationId xmlns:a16="http://schemas.microsoft.com/office/drawing/2014/main" id="{043BD8E2-F1B4-4079-A927-EB524A0CF10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pic>
        <p:nvPicPr>
          <p:cNvPr id="2" name="图片 1">
            <a:extLst>
              <a:ext uri="{FF2B5EF4-FFF2-40B4-BE49-F238E27FC236}">
                <a16:creationId xmlns:a16="http://schemas.microsoft.com/office/drawing/2014/main" id="{25F95B50-FB4F-4031-8A30-D906E6FDBFA6}"/>
              </a:ext>
            </a:extLst>
          </p:cNvPr>
          <p:cNvPicPr>
            <a:picLocks noChangeAspect="1"/>
          </p:cNvPicPr>
          <p:nvPr/>
        </p:nvPicPr>
        <p:blipFill>
          <a:blip r:embed="rId2"/>
          <a:stretch>
            <a:fillRect/>
          </a:stretch>
        </p:blipFill>
        <p:spPr>
          <a:xfrm>
            <a:off x="7224656" y="1258060"/>
            <a:ext cx="3851916" cy="5411671"/>
          </a:xfrm>
          <a:prstGeom prst="rect">
            <a:avLst/>
          </a:prstGeom>
        </p:spPr>
      </p:pic>
      <p:sp>
        <p:nvSpPr>
          <p:cNvPr id="6" name="文本框 5">
            <a:extLst>
              <a:ext uri="{FF2B5EF4-FFF2-40B4-BE49-F238E27FC236}">
                <a16:creationId xmlns:a16="http://schemas.microsoft.com/office/drawing/2014/main" id="{23CB0CED-2CE2-41B6-80FA-F7017B45EFF2}"/>
              </a:ext>
            </a:extLst>
          </p:cNvPr>
          <p:cNvSpPr txBox="1"/>
          <p:nvPr/>
        </p:nvSpPr>
        <p:spPr>
          <a:xfrm>
            <a:off x="971816" y="1450214"/>
            <a:ext cx="5510007" cy="1289712"/>
          </a:xfrm>
          <a:prstGeom prst="rect">
            <a:avLst/>
          </a:prstGeom>
          <a:noFill/>
        </p:spPr>
        <p:txBody>
          <a:bodyPr wrap="square">
            <a:spAutoFit/>
          </a:bodyPr>
          <a:lstStyle/>
          <a:p>
            <a:pPr>
              <a:lnSpc>
                <a:spcPct val="150000"/>
              </a:lnSpc>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GPT-3</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首次在大规模语言模型中展示了强大的</a:t>
            </a:r>
            <a:r>
              <a:rPr lang="en-US" altLang="zh-CN" sz="1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few-shot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学习能力，它推动了</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提示工程</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"(prompt engineering)</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这一新兴领域的发展。</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圆角 6">
            <a:extLst>
              <a:ext uri="{FF2B5EF4-FFF2-40B4-BE49-F238E27FC236}">
                <a16:creationId xmlns:a16="http://schemas.microsoft.com/office/drawing/2014/main" id="{34D531EF-85C1-4D6D-BA62-ED9BDEBB413F}"/>
              </a:ext>
            </a:extLst>
          </p:cNvPr>
          <p:cNvSpPr/>
          <p:nvPr/>
        </p:nvSpPr>
        <p:spPr>
          <a:xfrm>
            <a:off x="7789806" y="831378"/>
            <a:ext cx="1088572" cy="391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GPT-3</a:t>
            </a:r>
            <a:endParaRPr lang="zh-CN" altLang="en-US"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7BEB938E-DD54-61FB-C153-91CD114BF9EB}"/>
              </a:ext>
            </a:extLst>
          </p:cNvPr>
          <p:cNvPicPr>
            <a:picLocks noChangeAspect="1"/>
          </p:cNvPicPr>
          <p:nvPr/>
        </p:nvPicPr>
        <p:blipFill>
          <a:blip r:embed="rId3"/>
          <a:stretch>
            <a:fillRect/>
          </a:stretch>
        </p:blipFill>
        <p:spPr>
          <a:xfrm>
            <a:off x="288568" y="3140475"/>
            <a:ext cx="6876502" cy="786528"/>
          </a:xfrm>
          <a:prstGeom prst="rect">
            <a:avLst/>
          </a:prstGeom>
        </p:spPr>
      </p:pic>
      <p:sp>
        <p:nvSpPr>
          <p:cNvPr id="11" name="TextBox 10">
            <a:extLst>
              <a:ext uri="{FF2B5EF4-FFF2-40B4-BE49-F238E27FC236}">
                <a16:creationId xmlns:a16="http://schemas.microsoft.com/office/drawing/2014/main" id="{87013B50-4AA6-DF09-FCE4-B10D592920B9}"/>
              </a:ext>
            </a:extLst>
          </p:cNvPr>
          <p:cNvSpPr txBox="1"/>
          <p:nvPr/>
        </p:nvSpPr>
        <p:spPr>
          <a:xfrm>
            <a:off x="75918" y="6323109"/>
            <a:ext cx="6099858" cy="646331"/>
          </a:xfrm>
          <a:prstGeom prst="rect">
            <a:avLst/>
          </a:prstGeom>
          <a:noFill/>
        </p:spPr>
        <p:txBody>
          <a:bodyPr wrap="square">
            <a:spAutoFit/>
          </a:bodyPr>
          <a:lstStyle/>
          <a:p>
            <a:r>
              <a:rPr lang="en-US" dirty="0">
                <a:hlinkClick r:id="rId4"/>
              </a:rPr>
              <a:t>https://arxiv.org/pdf/2005.14165</a:t>
            </a:r>
            <a:endParaRPr lang="en-US" dirty="0"/>
          </a:p>
          <a:p>
            <a:endParaRPr lang="en-US" dirty="0"/>
          </a:p>
        </p:txBody>
      </p:sp>
      <p:pic>
        <p:nvPicPr>
          <p:cNvPr id="12" name="Picture 11">
            <a:extLst>
              <a:ext uri="{FF2B5EF4-FFF2-40B4-BE49-F238E27FC236}">
                <a16:creationId xmlns:a16="http://schemas.microsoft.com/office/drawing/2014/main" id="{7457A4A9-ADD5-A2A0-B2E2-1B41E31BE0B0}"/>
              </a:ext>
            </a:extLst>
          </p:cNvPr>
          <p:cNvPicPr>
            <a:picLocks noChangeAspect="1"/>
          </p:cNvPicPr>
          <p:nvPr/>
        </p:nvPicPr>
        <p:blipFill>
          <a:blip r:embed="rId5"/>
          <a:stretch>
            <a:fillRect/>
          </a:stretch>
        </p:blipFill>
        <p:spPr>
          <a:xfrm>
            <a:off x="288568" y="4327552"/>
            <a:ext cx="6833954" cy="737571"/>
          </a:xfrm>
          <a:prstGeom prst="rect">
            <a:avLst/>
          </a:prstGeom>
        </p:spPr>
      </p:pic>
    </p:spTree>
    <p:extLst>
      <p:ext uri="{BB962C8B-B14F-4D97-AF65-F5344CB8AC3E}">
        <p14:creationId xmlns:p14="http://schemas.microsoft.com/office/powerpoint/2010/main" val="2365503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796397"/>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家族</a:t>
            </a:r>
            <a:endParaRPr lang="zh-CN" altLang="en-US" sz="2400" dirty="0"/>
          </a:p>
        </p:txBody>
      </p:sp>
      <p:sp>
        <p:nvSpPr>
          <p:cNvPr id="4" name="文本框 3">
            <a:extLst>
              <a:ext uri="{FF2B5EF4-FFF2-40B4-BE49-F238E27FC236}">
                <a16:creationId xmlns:a16="http://schemas.microsoft.com/office/drawing/2014/main" id="{043BD8E2-F1B4-4079-A927-EB524A0CF10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graphicFrame>
        <p:nvGraphicFramePr>
          <p:cNvPr id="5" name="图示 4">
            <a:extLst>
              <a:ext uri="{FF2B5EF4-FFF2-40B4-BE49-F238E27FC236}">
                <a16:creationId xmlns:a16="http://schemas.microsoft.com/office/drawing/2014/main" id="{0390E0D5-3E73-4B2E-89C1-B095493E9B02}"/>
              </a:ext>
            </a:extLst>
          </p:cNvPr>
          <p:cNvGraphicFramePr/>
          <p:nvPr>
            <p:extLst>
              <p:ext uri="{D42A27DB-BD31-4B8C-83A1-F6EECF244321}">
                <p14:modId xmlns:p14="http://schemas.microsoft.com/office/powerpoint/2010/main" val="2987869322"/>
              </p:ext>
            </p:extLst>
          </p:nvPr>
        </p:nvGraphicFramePr>
        <p:xfrm>
          <a:off x="1496529" y="1273774"/>
          <a:ext cx="865756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id="{88C028B6-E5FA-4E5B-9403-D1DD930E0C63}"/>
              </a:ext>
            </a:extLst>
          </p:cNvPr>
          <p:cNvSpPr/>
          <p:nvPr/>
        </p:nvSpPr>
        <p:spPr>
          <a:xfrm>
            <a:off x="7789806" y="831378"/>
            <a:ext cx="1088572" cy="391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GPT-3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9524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7403491" y="2382215"/>
            <a:ext cx="3197169" cy="477054"/>
          </a:xfrm>
          <a:prstGeom prst="rect">
            <a:avLst/>
          </a:prstGeom>
        </p:spPr>
        <p:txBody>
          <a:bodyPr vert="horz" wrap="square" lIns="0" tIns="15240" rIns="0" bIns="0" rtlCol="0" anchor="ctr" anchorCtr="0">
            <a:spAutoFit/>
          </a:bodyPr>
          <a:lstStyle/>
          <a:p>
            <a:pPr>
              <a:lnSpc>
                <a:spcPct val="100000"/>
              </a:lnSpc>
              <a:tabLst>
                <a:tab pos="425958" algn="l"/>
                <a:tab pos="426720" algn="l"/>
              </a:tabLst>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75360" y="502927"/>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
        <p:nvSpPr>
          <p:cNvPr id="5" name="文本框 4">
            <a:extLst>
              <a:ext uri="{FF2B5EF4-FFF2-40B4-BE49-F238E27FC236}">
                <a16:creationId xmlns:a16="http://schemas.microsoft.com/office/drawing/2014/main" id="{76EC496F-327B-4EE6-AB09-B61C558AC2D0}"/>
              </a:ext>
            </a:extLst>
          </p:cNvPr>
          <p:cNvSpPr txBox="1"/>
          <p:nvPr/>
        </p:nvSpPr>
        <p:spPr>
          <a:xfrm>
            <a:off x="1071053" y="1606057"/>
            <a:ext cx="5556046" cy="553998"/>
          </a:xfrm>
          <a:prstGeom prst="rect">
            <a:avLst/>
          </a:prstGeom>
          <a:noFill/>
        </p:spPr>
        <p:txBody>
          <a:bodyPr wrap="square">
            <a:spAutoFit/>
          </a:bodyPr>
          <a:lstStyle/>
          <a:p>
            <a:r>
              <a:rPr lang="en-US" altLang="zh-CN" sz="30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30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solidFill>
                <a:schemeClr val="accent2">
                  <a:lumMod val="75000"/>
                </a:schemeClr>
              </a:solidFill>
            </a:endParaRPr>
          </a:p>
        </p:txBody>
      </p:sp>
      <p:sp>
        <p:nvSpPr>
          <p:cNvPr id="7" name="文本框 6">
            <a:extLst>
              <a:ext uri="{FF2B5EF4-FFF2-40B4-BE49-F238E27FC236}">
                <a16:creationId xmlns:a16="http://schemas.microsoft.com/office/drawing/2014/main" id="{8415D44F-EA82-4EC7-8631-FAF8B383737E}"/>
              </a:ext>
            </a:extLst>
          </p:cNvPr>
          <p:cNvSpPr txBox="1"/>
          <p:nvPr/>
        </p:nvSpPr>
        <p:spPr>
          <a:xfrm>
            <a:off x="1305719" y="2131207"/>
            <a:ext cx="6097772" cy="169610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编码大语言模型</a:t>
            </a:r>
            <a:endParaRPr lang="en-US" altLang="zh-CN"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解码大语言模型</a:t>
            </a:r>
            <a:endParaRPr lang="en-US" altLang="zh-CN"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编解码大语言模型</a:t>
            </a:r>
            <a:endParaRPr lang="zh-CN" altLang="en-US" sz="2400" dirty="0">
              <a:solidFill>
                <a:schemeClr val="accent2">
                  <a:lumMod val="75000"/>
                </a:schemeClr>
              </a:solidFill>
            </a:endParaRPr>
          </a:p>
        </p:txBody>
      </p:sp>
      <p:sp>
        <p:nvSpPr>
          <p:cNvPr id="9" name="文本框 8">
            <a:extLst>
              <a:ext uri="{FF2B5EF4-FFF2-40B4-BE49-F238E27FC236}">
                <a16:creationId xmlns:a16="http://schemas.microsoft.com/office/drawing/2014/main" id="{AF637F58-8164-45DB-BA14-5377017C9C3C}"/>
              </a:ext>
            </a:extLst>
          </p:cNvPr>
          <p:cNvSpPr txBox="1"/>
          <p:nvPr/>
        </p:nvSpPr>
        <p:spPr>
          <a:xfrm>
            <a:off x="1071053" y="4120339"/>
            <a:ext cx="5244687" cy="553998"/>
          </a:xfrm>
          <a:prstGeom prst="rect">
            <a:avLst/>
          </a:prstGeom>
          <a:noFill/>
        </p:spPr>
        <p:txBody>
          <a:bodyPr wrap="square">
            <a:spAutoFit/>
          </a:bodyPr>
          <a:lstStyle/>
          <a:p>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11" name="文本框 10">
            <a:extLst>
              <a:ext uri="{FF2B5EF4-FFF2-40B4-BE49-F238E27FC236}">
                <a16:creationId xmlns:a16="http://schemas.microsoft.com/office/drawing/2014/main" id="{4D9D9020-711E-4118-8CE2-F51E9BCDFF6B}"/>
              </a:ext>
            </a:extLst>
          </p:cNvPr>
          <p:cNvSpPr txBox="1"/>
          <p:nvPr/>
        </p:nvSpPr>
        <p:spPr>
          <a:xfrm>
            <a:off x="1401413" y="4621547"/>
            <a:ext cx="2702755" cy="169584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FAT</a:t>
            </a: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模型</a:t>
            </a:r>
            <a:endPar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AFT</a:t>
            </a: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模型</a:t>
            </a:r>
            <a:endPar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RWKV</a:t>
            </a: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12" name="文本框 11">
            <a:extLst>
              <a:ext uri="{FF2B5EF4-FFF2-40B4-BE49-F238E27FC236}">
                <a16:creationId xmlns:a16="http://schemas.microsoft.com/office/drawing/2014/main" id="{3E62FC49-CB05-447B-AFCF-0DF911F8F2C1}"/>
              </a:ext>
            </a:extLst>
          </p:cNvPr>
          <p:cNvSpPr txBox="1"/>
          <p:nvPr/>
        </p:nvSpPr>
        <p:spPr>
          <a:xfrm>
            <a:off x="7626094" y="2845524"/>
            <a:ext cx="3059625" cy="224285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归一化技术</a:t>
            </a:r>
            <a:endPar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激活函数</a:t>
            </a:r>
            <a:endPar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位置编码</a:t>
            </a:r>
            <a:endPar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注意力与偏置</a:t>
            </a:r>
            <a:endPar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98144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796397"/>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家族</a:t>
            </a:r>
            <a:endParaRPr lang="zh-CN" altLang="en-US" sz="2400" dirty="0"/>
          </a:p>
        </p:txBody>
      </p:sp>
      <p:sp>
        <p:nvSpPr>
          <p:cNvPr id="4" name="文本框 3">
            <a:extLst>
              <a:ext uri="{FF2B5EF4-FFF2-40B4-BE49-F238E27FC236}">
                <a16:creationId xmlns:a16="http://schemas.microsoft.com/office/drawing/2014/main" id="{043BD8E2-F1B4-4079-A927-EB524A0CF10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6" name="文本框 5">
            <a:extLst>
              <a:ext uri="{FF2B5EF4-FFF2-40B4-BE49-F238E27FC236}">
                <a16:creationId xmlns:a16="http://schemas.microsoft.com/office/drawing/2014/main" id="{50E213E0-278F-4D3D-A4C2-B2B9652F58D7}"/>
              </a:ext>
            </a:extLst>
          </p:cNvPr>
          <p:cNvSpPr txBox="1"/>
          <p:nvPr/>
        </p:nvSpPr>
        <p:spPr>
          <a:xfrm>
            <a:off x="1528722" y="1399040"/>
            <a:ext cx="6872328" cy="458715"/>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局部带状稀疏注意力</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CCB28403-392F-4070-ABF3-921BE3121882}"/>
              </a:ext>
            </a:extLst>
          </p:cNvPr>
          <p:cNvPicPr>
            <a:picLocks noChangeAspect="1"/>
          </p:cNvPicPr>
          <p:nvPr/>
        </p:nvPicPr>
        <p:blipFill>
          <a:blip r:embed="rId2"/>
          <a:stretch>
            <a:fillRect/>
          </a:stretch>
        </p:blipFill>
        <p:spPr>
          <a:xfrm>
            <a:off x="6895575" y="2832487"/>
            <a:ext cx="3010949" cy="3815216"/>
          </a:xfrm>
          <a:prstGeom prst="rect">
            <a:avLst/>
          </a:prstGeom>
        </p:spPr>
      </p:pic>
      <p:sp>
        <p:nvSpPr>
          <p:cNvPr id="5" name="矩形 4">
            <a:extLst>
              <a:ext uri="{FF2B5EF4-FFF2-40B4-BE49-F238E27FC236}">
                <a16:creationId xmlns:a16="http://schemas.microsoft.com/office/drawing/2014/main" id="{EEBDC13F-F299-49D5-9110-35460B01CB93}"/>
              </a:ext>
            </a:extLst>
          </p:cNvPr>
          <p:cNvSpPr/>
          <p:nvPr/>
        </p:nvSpPr>
        <p:spPr>
          <a:xfrm>
            <a:off x="1938296" y="4123673"/>
            <a:ext cx="4567278" cy="1323439"/>
          </a:xfrm>
          <a:prstGeom prst="rect">
            <a:avLst/>
          </a:prstGeom>
        </p:spPr>
        <p:txBody>
          <a:bodyPr wrap="square">
            <a:spAutoFit/>
          </a:bodyPr>
          <a:lstStyle/>
          <a:p>
            <a:r>
              <a:rPr lang="zh-CN" altLang="en-US" sz="2000" dirty="0">
                <a:solidFill>
                  <a:srgbClr val="191B1F"/>
                </a:solidFill>
                <a:latin typeface="-apple-system"/>
              </a:rPr>
              <a:t>通过将注意力限制在一个局部区域内，带状注意力机制能够显著减少计算量，因为它只计算和存储那些可能高度相关的元素对之间的关系。</a:t>
            </a:r>
            <a:endParaRPr lang="zh-CN" altLang="en-US" sz="2000" dirty="0"/>
          </a:p>
        </p:txBody>
      </p:sp>
      <p:sp>
        <p:nvSpPr>
          <p:cNvPr id="7" name="矩形 6">
            <a:extLst>
              <a:ext uri="{FF2B5EF4-FFF2-40B4-BE49-F238E27FC236}">
                <a16:creationId xmlns:a16="http://schemas.microsoft.com/office/drawing/2014/main" id="{03CC2C37-4BC0-4DB2-8839-6576D586EE31}"/>
              </a:ext>
            </a:extLst>
          </p:cNvPr>
          <p:cNvSpPr/>
          <p:nvPr/>
        </p:nvSpPr>
        <p:spPr>
          <a:xfrm>
            <a:off x="1814471" y="2026442"/>
            <a:ext cx="8672553" cy="707886"/>
          </a:xfrm>
          <a:prstGeom prst="rect">
            <a:avLst/>
          </a:prstGeom>
          <a:solidFill>
            <a:schemeClr val="accent5">
              <a:lumMod val="20000"/>
              <a:lumOff val="80000"/>
            </a:schemeClr>
          </a:solidFill>
        </p:spPr>
        <p:txBody>
          <a:bodyPr wrap="square">
            <a:spAutoFit/>
          </a:bodyPr>
          <a:lstStyle/>
          <a:p>
            <a:r>
              <a:rPr lang="zh-CN" altLang="en-US" sz="2000" dirty="0">
                <a:solidFill>
                  <a:srgbClr val="191B1F"/>
                </a:solidFill>
                <a:latin typeface="-apple-system"/>
              </a:rPr>
              <a:t>在很多类型的数据中，比如文本、图像和时间序列等，一个元素（或</a:t>
            </a:r>
            <a:r>
              <a:rPr lang="en-US" altLang="zh-CN" sz="2000" dirty="0">
                <a:solidFill>
                  <a:srgbClr val="191B1F"/>
                </a:solidFill>
                <a:latin typeface="-apple-system"/>
              </a:rPr>
              <a:t>Token</a:t>
            </a:r>
            <a:r>
              <a:rPr lang="zh-CN" altLang="en-US" sz="2000" dirty="0">
                <a:solidFill>
                  <a:srgbClr val="191B1F"/>
                </a:solidFill>
                <a:latin typeface="-apple-system"/>
              </a:rPr>
              <a:t>、像素等）与其邻近元素的关联性通常要比与远处元素的关联性更强。</a:t>
            </a:r>
            <a:endParaRPr lang="zh-CN" altLang="en-US" sz="2000" dirty="0"/>
          </a:p>
        </p:txBody>
      </p:sp>
      <p:sp>
        <p:nvSpPr>
          <p:cNvPr id="9" name="矩形: 圆角 8">
            <a:extLst>
              <a:ext uri="{FF2B5EF4-FFF2-40B4-BE49-F238E27FC236}">
                <a16:creationId xmlns:a16="http://schemas.microsoft.com/office/drawing/2014/main" id="{3FBFD93C-5C8D-40A0-A8EE-65D3D60EE240}"/>
              </a:ext>
            </a:extLst>
          </p:cNvPr>
          <p:cNvSpPr/>
          <p:nvPr/>
        </p:nvSpPr>
        <p:spPr>
          <a:xfrm>
            <a:off x="7789806" y="831378"/>
            <a:ext cx="1088572" cy="391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GPT-3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973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796397"/>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家族</a:t>
            </a:r>
            <a:endParaRPr lang="zh-CN" altLang="en-US" sz="2400" dirty="0"/>
          </a:p>
        </p:txBody>
      </p:sp>
      <p:sp>
        <p:nvSpPr>
          <p:cNvPr id="4" name="文本框 3">
            <a:extLst>
              <a:ext uri="{FF2B5EF4-FFF2-40B4-BE49-F238E27FC236}">
                <a16:creationId xmlns:a16="http://schemas.microsoft.com/office/drawing/2014/main" id="{043BD8E2-F1B4-4079-A927-EB524A0CF10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6" name="文本框 5">
            <a:extLst>
              <a:ext uri="{FF2B5EF4-FFF2-40B4-BE49-F238E27FC236}">
                <a16:creationId xmlns:a16="http://schemas.microsoft.com/office/drawing/2014/main" id="{50E213E0-278F-4D3D-A4C2-B2B9652F58D7}"/>
              </a:ext>
            </a:extLst>
          </p:cNvPr>
          <p:cNvSpPr txBox="1"/>
          <p:nvPr/>
        </p:nvSpPr>
        <p:spPr>
          <a:xfrm>
            <a:off x="1538247" y="1494002"/>
            <a:ext cx="6872328" cy="458715"/>
          </a:xfrm>
          <a:prstGeom prst="rect">
            <a:avLst/>
          </a:prstGeom>
          <a:noFill/>
        </p:spPr>
        <p:txBody>
          <a:bodyPr wrap="square">
            <a:spAutoFit/>
          </a:bodyPr>
          <a:lstStyle/>
          <a:p>
            <a:pPr>
              <a:lnSpc>
                <a:spcPct val="15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Few-Shot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学习</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85CB4FEB-80F5-427A-B827-A7D337DB36F0}"/>
              </a:ext>
            </a:extLst>
          </p:cNvPr>
          <p:cNvPicPr>
            <a:picLocks noChangeAspect="1"/>
          </p:cNvPicPr>
          <p:nvPr/>
        </p:nvPicPr>
        <p:blipFill>
          <a:blip r:embed="rId2"/>
          <a:stretch>
            <a:fillRect/>
          </a:stretch>
        </p:blipFill>
        <p:spPr>
          <a:xfrm>
            <a:off x="461" y="2407137"/>
            <a:ext cx="6181485" cy="3834283"/>
          </a:xfrm>
          <a:prstGeom prst="rect">
            <a:avLst/>
          </a:prstGeom>
        </p:spPr>
      </p:pic>
      <p:sp>
        <p:nvSpPr>
          <p:cNvPr id="7" name="矩形: 圆角 6">
            <a:extLst>
              <a:ext uri="{FF2B5EF4-FFF2-40B4-BE49-F238E27FC236}">
                <a16:creationId xmlns:a16="http://schemas.microsoft.com/office/drawing/2014/main" id="{95A3E944-B17B-4477-99F5-80F738DEE7CE}"/>
              </a:ext>
            </a:extLst>
          </p:cNvPr>
          <p:cNvSpPr/>
          <p:nvPr/>
        </p:nvSpPr>
        <p:spPr>
          <a:xfrm>
            <a:off x="7789806" y="831378"/>
            <a:ext cx="1088572" cy="391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GPT-3</a:t>
            </a:r>
            <a:endParaRPr lang="zh-CN" altLang="en-US"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4B888591-83C5-7883-15F8-B92028D9FECF}"/>
              </a:ext>
            </a:extLst>
          </p:cNvPr>
          <p:cNvPicPr>
            <a:picLocks noChangeAspect="1"/>
          </p:cNvPicPr>
          <p:nvPr/>
        </p:nvPicPr>
        <p:blipFill>
          <a:blip r:embed="rId3"/>
          <a:stretch>
            <a:fillRect/>
          </a:stretch>
        </p:blipFill>
        <p:spPr>
          <a:xfrm>
            <a:off x="5819176" y="2372154"/>
            <a:ext cx="6194675" cy="3334165"/>
          </a:xfrm>
          <a:prstGeom prst="rect">
            <a:avLst/>
          </a:prstGeom>
        </p:spPr>
      </p:pic>
    </p:spTree>
    <p:extLst>
      <p:ext uri="{BB962C8B-B14F-4D97-AF65-F5344CB8AC3E}">
        <p14:creationId xmlns:p14="http://schemas.microsoft.com/office/powerpoint/2010/main" val="1507506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E2A43-0BE5-2FD0-5340-17B615A9D541}"/>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504F307B-633E-40A8-5EB7-89BEB24B9C13}"/>
              </a:ext>
            </a:extLst>
          </p:cNvPr>
          <p:cNvSpPr txBox="1"/>
          <p:nvPr/>
        </p:nvSpPr>
        <p:spPr>
          <a:xfrm>
            <a:off x="1081024" y="796397"/>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家族</a:t>
            </a:r>
            <a:endParaRPr lang="zh-CN" altLang="en-US" sz="2400" dirty="0"/>
          </a:p>
        </p:txBody>
      </p:sp>
      <p:sp>
        <p:nvSpPr>
          <p:cNvPr id="4" name="文本框 3">
            <a:extLst>
              <a:ext uri="{FF2B5EF4-FFF2-40B4-BE49-F238E27FC236}">
                <a16:creationId xmlns:a16="http://schemas.microsoft.com/office/drawing/2014/main" id="{1971EEEB-1CC1-1F69-634C-BA3A0D57CE5C}"/>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7" name="矩形: 圆角 6">
            <a:extLst>
              <a:ext uri="{FF2B5EF4-FFF2-40B4-BE49-F238E27FC236}">
                <a16:creationId xmlns:a16="http://schemas.microsoft.com/office/drawing/2014/main" id="{74377F88-4AB2-5D3B-2CC8-76EAA475D6A5}"/>
              </a:ext>
            </a:extLst>
          </p:cNvPr>
          <p:cNvSpPr/>
          <p:nvPr/>
        </p:nvSpPr>
        <p:spPr>
          <a:xfrm>
            <a:off x="7801381" y="831378"/>
            <a:ext cx="1088572" cy="391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GPT-3.5</a:t>
            </a:r>
            <a:endParaRPr lang="zh-CN" altLang="en-US"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FB5755F8-BCF8-2B76-8750-1144804178AA}"/>
              </a:ext>
            </a:extLst>
          </p:cNvPr>
          <p:cNvPicPr>
            <a:picLocks noChangeAspect="1"/>
          </p:cNvPicPr>
          <p:nvPr/>
        </p:nvPicPr>
        <p:blipFill>
          <a:blip r:embed="rId2"/>
          <a:srcRect b="10311"/>
          <a:stretch/>
        </p:blipFill>
        <p:spPr>
          <a:xfrm>
            <a:off x="133153" y="1437350"/>
            <a:ext cx="7575586" cy="4624253"/>
          </a:xfrm>
          <a:prstGeom prst="rect">
            <a:avLst/>
          </a:prstGeom>
        </p:spPr>
      </p:pic>
      <p:pic>
        <p:nvPicPr>
          <p:cNvPr id="10" name="Picture 9">
            <a:extLst>
              <a:ext uri="{FF2B5EF4-FFF2-40B4-BE49-F238E27FC236}">
                <a16:creationId xmlns:a16="http://schemas.microsoft.com/office/drawing/2014/main" id="{1EE5C828-8D4F-1945-C16F-66A2B112E2E8}"/>
              </a:ext>
            </a:extLst>
          </p:cNvPr>
          <p:cNvPicPr>
            <a:picLocks noChangeAspect="1"/>
          </p:cNvPicPr>
          <p:nvPr/>
        </p:nvPicPr>
        <p:blipFill>
          <a:blip r:embed="rId3"/>
          <a:stretch>
            <a:fillRect/>
          </a:stretch>
        </p:blipFill>
        <p:spPr>
          <a:xfrm>
            <a:off x="3920946" y="3069341"/>
            <a:ext cx="7772400" cy="2530548"/>
          </a:xfrm>
          <a:prstGeom prst="rect">
            <a:avLst/>
          </a:prstGeom>
        </p:spPr>
      </p:pic>
      <p:sp>
        <p:nvSpPr>
          <p:cNvPr id="12" name="TextBox 11">
            <a:extLst>
              <a:ext uri="{FF2B5EF4-FFF2-40B4-BE49-F238E27FC236}">
                <a16:creationId xmlns:a16="http://schemas.microsoft.com/office/drawing/2014/main" id="{31ECBD63-67B6-BD19-95DF-CEA53A1FF72F}"/>
              </a:ext>
            </a:extLst>
          </p:cNvPr>
          <p:cNvSpPr txBox="1"/>
          <p:nvPr/>
        </p:nvSpPr>
        <p:spPr>
          <a:xfrm>
            <a:off x="133153" y="6240891"/>
            <a:ext cx="6099858" cy="646331"/>
          </a:xfrm>
          <a:prstGeom prst="rect">
            <a:avLst/>
          </a:prstGeom>
          <a:noFill/>
        </p:spPr>
        <p:txBody>
          <a:bodyPr wrap="square">
            <a:spAutoFit/>
          </a:bodyPr>
          <a:lstStyle/>
          <a:p>
            <a:r>
              <a:rPr lang="en-US" dirty="0">
                <a:hlinkClick r:id="rId4"/>
              </a:rPr>
              <a:t>https://arxiv.org/abs/2203.02155</a:t>
            </a:r>
            <a:endParaRPr lang="en-US" dirty="0"/>
          </a:p>
          <a:p>
            <a:endParaRPr lang="en-US" dirty="0"/>
          </a:p>
        </p:txBody>
      </p:sp>
      <p:sp>
        <p:nvSpPr>
          <p:cNvPr id="13" name="TextBox 12">
            <a:extLst>
              <a:ext uri="{FF2B5EF4-FFF2-40B4-BE49-F238E27FC236}">
                <a16:creationId xmlns:a16="http://schemas.microsoft.com/office/drawing/2014/main" id="{1F37845B-A8C4-4271-12B3-6ED912C33502}"/>
              </a:ext>
            </a:extLst>
          </p:cNvPr>
          <p:cNvSpPr txBox="1"/>
          <p:nvPr/>
        </p:nvSpPr>
        <p:spPr>
          <a:xfrm>
            <a:off x="5067739" y="5934670"/>
            <a:ext cx="6991108" cy="92333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最早的深度RLHF</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Deep Reinforcement Learning from Human Preferences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5"/>
              </a:rPr>
              <a:t>https://arxiv.org/pdf/1706.03741</a:t>
            </a: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110DC52-3B7D-A5F1-F230-C6B893DA3028}"/>
              </a:ext>
            </a:extLst>
          </p:cNvPr>
          <p:cNvSpPr txBox="1"/>
          <p:nvPr/>
        </p:nvSpPr>
        <p:spPr>
          <a:xfrm>
            <a:off x="7275833" y="1877055"/>
            <a:ext cx="4783014" cy="646331"/>
          </a:xfrm>
          <a:prstGeom prst="rect">
            <a:avLst/>
          </a:prstGeom>
          <a:noFill/>
        </p:spPr>
        <p:txBody>
          <a:bodyPr wrap="square" rtlCol="0">
            <a:spAutoFit/>
          </a:bodyPr>
          <a:lstStyle/>
          <a:p>
            <a:r>
              <a:rPr lang="en-US" b="1" dirty="0">
                <a:solidFill>
                  <a:srgbClr val="C00000"/>
                </a:solidFill>
                <a:latin typeface="Times New Roman" panose="02020603050405020304" pitchFamily="18" charset="0"/>
                <a:cs typeface="Times New Roman" panose="02020603050405020304" pitchFamily="18" charset="0"/>
              </a:rPr>
              <a:t>GPT-3.5就是使用Instruct </a:t>
            </a:r>
            <a:r>
              <a:rPr lang="en-US" b="1" dirty="0" err="1">
                <a:solidFill>
                  <a:srgbClr val="C00000"/>
                </a:solidFill>
                <a:latin typeface="Times New Roman" panose="02020603050405020304" pitchFamily="18" charset="0"/>
                <a:cs typeface="Times New Roman" panose="02020603050405020304" pitchFamily="18" charset="0"/>
              </a:rPr>
              <a:t>GPT训练的</a:t>
            </a:r>
            <a:r>
              <a:rPr lang="zh-CN" altLang="en-US" b="1" dirty="0">
                <a:solidFill>
                  <a:srgbClr val="C00000"/>
                </a:solidFill>
                <a:latin typeface="Times New Roman" panose="02020603050405020304" pitchFamily="18" charset="0"/>
                <a:cs typeface="Times New Roman" panose="02020603050405020304" pitchFamily="18" charset="0"/>
              </a:rPr>
              <a:t>，其架构和</a:t>
            </a:r>
            <a:r>
              <a:rPr lang="en-US" altLang="zh-CN" b="1" dirty="0">
                <a:solidFill>
                  <a:srgbClr val="C00000"/>
                </a:solidFill>
                <a:latin typeface="Times New Roman" panose="02020603050405020304" pitchFamily="18" charset="0"/>
                <a:cs typeface="Times New Roman" panose="02020603050405020304" pitchFamily="18" charset="0"/>
              </a:rPr>
              <a:t>GPT-3</a:t>
            </a:r>
            <a:r>
              <a:rPr lang="zh-CN" altLang="en-US" b="1" dirty="0">
                <a:solidFill>
                  <a:srgbClr val="C00000"/>
                </a:solidFill>
                <a:latin typeface="Times New Roman" panose="02020603050405020304" pitchFamily="18" charset="0"/>
                <a:cs typeface="Times New Roman" panose="02020603050405020304" pitchFamily="18" charset="0"/>
              </a:rPr>
              <a:t>一致。它是</a:t>
            </a:r>
            <a:r>
              <a:rPr lang="en-US" altLang="zh-CN" b="1" dirty="0">
                <a:solidFill>
                  <a:srgbClr val="C00000"/>
                </a:solidFill>
                <a:latin typeface="Times New Roman" panose="02020603050405020304" pitchFamily="18" charset="0"/>
                <a:cs typeface="Times New Roman" panose="02020603050405020304" pitchFamily="18" charset="0"/>
              </a:rPr>
              <a:t>ChatGPT</a:t>
            </a:r>
            <a:r>
              <a:rPr lang="zh-CN" altLang="en-US" b="1" dirty="0">
                <a:solidFill>
                  <a:srgbClr val="C00000"/>
                </a:solidFill>
                <a:latin typeface="Times New Roman" panose="02020603050405020304" pitchFamily="18" charset="0"/>
                <a:cs typeface="Times New Roman" panose="02020603050405020304" pitchFamily="18" charset="0"/>
              </a:rPr>
              <a:t>的最初版本。</a:t>
            </a:r>
            <a:endParaRPr lang="en-US"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2719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796397"/>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家族</a:t>
            </a:r>
            <a:endParaRPr lang="zh-CN" altLang="en-US" sz="2400" dirty="0"/>
          </a:p>
        </p:txBody>
      </p:sp>
      <p:sp>
        <p:nvSpPr>
          <p:cNvPr id="4" name="文本框 3">
            <a:extLst>
              <a:ext uri="{FF2B5EF4-FFF2-40B4-BE49-F238E27FC236}">
                <a16:creationId xmlns:a16="http://schemas.microsoft.com/office/drawing/2014/main" id="{043BD8E2-F1B4-4079-A927-EB524A0CF101}"/>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6" name="文本框 5">
            <a:extLst>
              <a:ext uri="{FF2B5EF4-FFF2-40B4-BE49-F238E27FC236}">
                <a16:creationId xmlns:a16="http://schemas.microsoft.com/office/drawing/2014/main" id="{50E213E0-278F-4D3D-A4C2-B2B9652F58D7}"/>
              </a:ext>
            </a:extLst>
          </p:cNvPr>
          <p:cNvSpPr txBox="1"/>
          <p:nvPr/>
        </p:nvSpPr>
        <p:spPr>
          <a:xfrm>
            <a:off x="1538247" y="1494002"/>
            <a:ext cx="6872328" cy="458715"/>
          </a:xfrm>
          <a:prstGeom prst="rect">
            <a:avLst/>
          </a:prstGeom>
          <a:noFill/>
        </p:spPr>
        <p:txBody>
          <a:bodyPr wrap="square">
            <a:spAutoFit/>
          </a:bodyPr>
          <a:lstStyle/>
          <a:p>
            <a:pPr>
              <a:lnSpc>
                <a:spcPct val="15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GPT-4</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32CE6721-37E4-4D39-964B-B86F2FDF8941}"/>
              </a:ext>
            </a:extLst>
          </p:cNvPr>
          <p:cNvPicPr>
            <a:picLocks noChangeAspect="1"/>
          </p:cNvPicPr>
          <p:nvPr/>
        </p:nvPicPr>
        <p:blipFill>
          <a:blip r:embed="rId3"/>
          <a:stretch>
            <a:fillRect/>
          </a:stretch>
        </p:blipFill>
        <p:spPr>
          <a:xfrm>
            <a:off x="6846116" y="1352550"/>
            <a:ext cx="4442256" cy="5505450"/>
          </a:xfrm>
          <a:prstGeom prst="rect">
            <a:avLst/>
          </a:prstGeom>
        </p:spPr>
      </p:pic>
      <p:pic>
        <p:nvPicPr>
          <p:cNvPr id="5" name="图片 4">
            <a:extLst>
              <a:ext uri="{FF2B5EF4-FFF2-40B4-BE49-F238E27FC236}">
                <a16:creationId xmlns:a16="http://schemas.microsoft.com/office/drawing/2014/main" id="{32E180F3-DAD6-4CD4-9A20-F89FA0E83B3F}"/>
              </a:ext>
            </a:extLst>
          </p:cNvPr>
          <p:cNvPicPr>
            <a:picLocks noChangeAspect="1"/>
          </p:cNvPicPr>
          <p:nvPr/>
        </p:nvPicPr>
        <p:blipFill>
          <a:blip r:embed="rId4"/>
          <a:stretch>
            <a:fillRect/>
          </a:stretch>
        </p:blipFill>
        <p:spPr>
          <a:xfrm>
            <a:off x="1638108" y="2434766"/>
            <a:ext cx="4457892" cy="4257675"/>
          </a:xfrm>
          <a:prstGeom prst="rect">
            <a:avLst/>
          </a:prstGeom>
        </p:spPr>
      </p:pic>
      <p:sp>
        <p:nvSpPr>
          <p:cNvPr id="7" name="矩形 6">
            <a:extLst>
              <a:ext uri="{FF2B5EF4-FFF2-40B4-BE49-F238E27FC236}">
                <a16:creationId xmlns:a16="http://schemas.microsoft.com/office/drawing/2014/main" id="{D25A36A5-954C-44D6-931F-CC92634837E0}"/>
              </a:ext>
            </a:extLst>
          </p:cNvPr>
          <p:cNvSpPr/>
          <p:nvPr/>
        </p:nvSpPr>
        <p:spPr>
          <a:xfrm>
            <a:off x="1638108" y="1952717"/>
            <a:ext cx="1760418" cy="369332"/>
          </a:xfrm>
          <a:prstGeom prst="rect">
            <a:avLst/>
          </a:prstGeom>
        </p:spPr>
        <p:txBody>
          <a:bodyPr wrap="none">
            <a:spAutoFit/>
          </a:bodyPr>
          <a:lstStyle/>
          <a:p>
            <a:r>
              <a:rPr lang="en-US" altLang="zh-CN" dirty="0">
                <a:hlinkClick r:id="rId5"/>
              </a:rPr>
              <a:t>GPT-4 | </a:t>
            </a:r>
            <a:r>
              <a:rPr lang="en-US" altLang="zh-CN" dirty="0" err="1">
                <a:hlinkClick r:id="rId5"/>
              </a:rPr>
              <a:t>OpenAI</a:t>
            </a:r>
            <a:endParaRPr lang="zh-CN" altLang="en-US" dirty="0"/>
          </a:p>
        </p:txBody>
      </p:sp>
      <p:sp>
        <p:nvSpPr>
          <p:cNvPr id="9" name="矩形 8">
            <a:extLst>
              <a:ext uri="{FF2B5EF4-FFF2-40B4-BE49-F238E27FC236}">
                <a16:creationId xmlns:a16="http://schemas.microsoft.com/office/drawing/2014/main" id="{F7A953C5-9729-45A2-A501-D5A84797EBAA}"/>
              </a:ext>
            </a:extLst>
          </p:cNvPr>
          <p:cNvSpPr/>
          <p:nvPr/>
        </p:nvSpPr>
        <p:spPr>
          <a:xfrm>
            <a:off x="84034" y="6488668"/>
            <a:ext cx="1794081" cy="369332"/>
          </a:xfrm>
          <a:prstGeom prst="rect">
            <a:avLst/>
          </a:prstGeom>
        </p:spPr>
        <p:txBody>
          <a:bodyPr wrap="none">
            <a:spAutoFit/>
          </a:bodyPr>
          <a:lstStyle/>
          <a:p>
            <a:r>
              <a:rPr lang="en-US" altLang="zh-CN" dirty="0">
                <a:hlinkClick r:id="rId6"/>
              </a:rPr>
              <a:t>LLM Playground</a:t>
            </a:r>
            <a:endParaRPr lang="zh-CN" altLang="en-US" dirty="0"/>
          </a:p>
        </p:txBody>
      </p:sp>
      <p:sp>
        <p:nvSpPr>
          <p:cNvPr id="10" name="矩形: 圆角 9">
            <a:extLst>
              <a:ext uri="{FF2B5EF4-FFF2-40B4-BE49-F238E27FC236}">
                <a16:creationId xmlns:a16="http://schemas.microsoft.com/office/drawing/2014/main" id="{FEB020F8-B792-4FD6-BCB4-5BDDE4B1E738}"/>
              </a:ext>
            </a:extLst>
          </p:cNvPr>
          <p:cNvSpPr/>
          <p:nvPr/>
        </p:nvSpPr>
        <p:spPr>
          <a:xfrm>
            <a:off x="7789806" y="831378"/>
            <a:ext cx="1088572" cy="391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GPT-4</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1027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9890F-931E-891D-A4EC-FC362423279E}"/>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D7E2741F-D6BF-02BB-5308-12671C27587B}"/>
              </a:ext>
            </a:extLst>
          </p:cNvPr>
          <p:cNvSpPr txBox="1"/>
          <p:nvPr/>
        </p:nvSpPr>
        <p:spPr>
          <a:xfrm>
            <a:off x="1081024" y="796397"/>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家族</a:t>
            </a:r>
            <a:endParaRPr lang="zh-CN" altLang="en-US" sz="2400" dirty="0"/>
          </a:p>
        </p:txBody>
      </p:sp>
      <p:sp>
        <p:nvSpPr>
          <p:cNvPr id="4" name="文本框 3">
            <a:extLst>
              <a:ext uri="{FF2B5EF4-FFF2-40B4-BE49-F238E27FC236}">
                <a16:creationId xmlns:a16="http://schemas.microsoft.com/office/drawing/2014/main" id="{804FF8C7-AF84-2A48-1A46-B6AE745AA18E}"/>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10" name="矩形: 圆角 9">
            <a:extLst>
              <a:ext uri="{FF2B5EF4-FFF2-40B4-BE49-F238E27FC236}">
                <a16:creationId xmlns:a16="http://schemas.microsoft.com/office/drawing/2014/main" id="{03F0CB45-D386-40D9-0830-66D9F08A80BB}"/>
              </a:ext>
            </a:extLst>
          </p:cNvPr>
          <p:cNvSpPr/>
          <p:nvPr/>
        </p:nvSpPr>
        <p:spPr>
          <a:xfrm>
            <a:off x="7789806" y="831378"/>
            <a:ext cx="1088572" cy="391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GPT-5</a:t>
            </a:r>
            <a:endParaRPr lang="zh-CN" altLang="en-US"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08754FD6-244C-0289-4505-0858090512C1}"/>
              </a:ext>
            </a:extLst>
          </p:cNvPr>
          <p:cNvPicPr>
            <a:picLocks noChangeAspect="1"/>
          </p:cNvPicPr>
          <p:nvPr/>
        </p:nvPicPr>
        <p:blipFill>
          <a:blip r:embed="rId3"/>
          <a:stretch>
            <a:fillRect/>
          </a:stretch>
        </p:blipFill>
        <p:spPr>
          <a:xfrm>
            <a:off x="5470306" y="1469532"/>
            <a:ext cx="6140448" cy="5222909"/>
          </a:xfrm>
          <a:prstGeom prst="rect">
            <a:avLst/>
          </a:prstGeom>
        </p:spPr>
      </p:pic>
      <p:sp>
        <p:nvSpPr>
          <p:cNvPr id="14" name="TextBox 13">
            <a:extLst>
              <a:ext uri="{FF2B5EF4-FFF2-40B4-BE49-F238E27FC236}">
                <a16:creationId xmlns:a16="http://schemas.microsoft.com/office/drawing/2014/main" id="{F3B668AF-D88B-2AE6-0960-82552D210738}"/>
              </a:ext>
            </a:extLst>
          </p:cNvPr>
          <p:cNvSpPr txBox="1"/>
          <p:nvPr/>
        </p:nvSpPr>
        <p:spPr>
          <a:xfrm>
            <a:off x="0" y="6061603"/>
            <a:ext cx="6097772" cy="523220"/>
          </a:xfrm>
          <a:prstGeom prst="rect">
            <a:avLst/>
          </a:prstGeom>
          <a:noFill/>
        </p:spPr>
        <p:txBody>
          <a:bodyPr wrap="square">
            <a:spAutoFit/>
          </a:bodyPr>
          <a:lstStyle/>
          <a:p>
            <a:r>
              <a:rPr lang="en-US" sz="1400" dirty="0">
                <a:hlinkClick r:id="rId4"/>
              </a:rPr>
              <a:t>https://openai.com/zh-Hans-CN/index/introducing-gpt-5/</a:t>
            </a:r>
            <a:endParaRPr lang="en-US" sz="1400" dirty="0"/>
          </a:p>
          <a:p>
            <a:endParaRPr lang="en-US" sz="1400" dirty="0"/>
          </a:p>
        </p:txBody>
      </p:sp>
      <p:sp>
        <p:nvSpPr>
          <p:cNvPr id="16" name="TextBox 15">
            <a:extLst>
              <a:ext uri="{FF2B5EF4-FFF2-40B4-BE49-F238E27FC236}">
                <a16:creationId xmlns:a16="http://schemas.microsoft.com/office/drawing/2014/main" id="{EA184AEE-D2AB-5A3C-A885-3F064103E89B}"/>
              </a:ext>
            </a:extLst>
          </p:cNvPr>
          <p:cNvSpPr txBox="1"/>
          <p:nvPr/>
        </p:nvSpPr>
        <p:spPr>
          <a:xfrm>
            <a:off x="528825" y="1905506"/>
            <a:ext cx="4941481" cy="1754326"/>
          </a:xfrm>
          <a:prstGeom prst="rect">
            <a:avLst/>
          </a:prstGeom>
          <a:noFill/>
        </p:spPr>
        <p:txBody>
          <a:bodyPr wrap="square">
            <a:spAutoFit/>
          </a:bodyPr>
          <a:lstStyle/>
          <a:p>
            <a:r>
              <a:rPr lang="en-US" dirty="0">
                <a:latin typeface="Microsoft YaHei" panose="020B0503020204020204" pitchFamily="34" charset="-122"/>
                <a:ea typeface="Microsoft YaHei" panose="020B0503020204020204" pitchFamily="34" charset="-122"/>
              </a:rPr>
              <a:t>GPT‑5 </a:t>
            </a:r>
            <a:r>
              <a:rPr lang="en-US" dirty="0" err="1">
                <a:latin typeface="Microsoft YaHei" panose="020B0503020204020204" pitchFamily="34" charset="-122"/>
                <a:ea typeface="Microsoft YaHei" panose="020B0503020204020204" pitchFamily="34" charset="-122"/>
              </a:rPr>
              <a:t>在</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2025</a:t>
            </a:r>
            <a:r>
              <a:rPr lang="zh-CN" altLang="en-US" dirty="0">
                <a:latin typeface="Microsoft YaHei" panose="020B0503020204020204" pitchFamily="34" charset="-122"/>
                <a:ea typeface="Microsoft YaHei" panose="020B0503020204020204" pitchFamily="34" charset="-122"/>
              </a:rPr>
              <a:t> 年 </a:t>
            </a:r>
            <a:r>
              <a:rPr lang="en-US" altLang="zh-CN" dirty="0">
                <a:latin typeface="Microsoft YaHei" panose="020B0503020204020204" pitchFamily="34" charset="-122"/>
                <a:ea typeface="Microsoft YaHei" panose="020B0503020204020204" pitchFamily="34" charset="-122"/>
              </a:rPr>
              <a:t>8</a:t>
            </a:r>
            <a:r>
              <a:rPr lang="zh-CN" altLang="en-US" dirty="0">
                <a:latin typeface="Microsoft YaHei" panose="020B0503020204020204" pitchFamily="34" charset="-122"/>
                <a:ea typeface="Microsoft YaHei" panose="020B0503020204020204" pitchFamily="34" charset="-122"/>
              </a:rPr>
              <a:t> 月发布，</a:t>
            </a:r>
            <a:r>
              <a:rPr lang="ja-JP" altLang="en-US">
                <a:latin typeface="Microsoft YaHei" panose="020B0503020204020204" pitchFamily="34" charset="-122"/>
                <a:ea typeface="Microsoft YaHei" panose="020B0503020204020204" pitchFamily="34" charset="-122"/>
              </a:rPr>
              <a:t>相较于之前的模型，在智能水平上实现了重大飞跃，其在编程、数学、写作、医疗、视觉感知等多个领域均展现出领先的性能。这是一个统一的系统，能够智能判断何时需要快速响应，何时需要深入思考，从而提供专家级别的回答。</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36194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3" y="794334"/>
            <a:ext cx="793234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1.5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LLaMA</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5EA9B970-982B-4EDC-90D3-C5397EFEA1B7}"/>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pic>
        <p:nvPicPr>
          <p:cNvPr id="4" name="图片 3">
            <a:extLst>
              <a:ext uri="{FF2B5EF4-FFF2-40B4-BE49-F238E27FC236}">
                <a16:creationId xmlns:a16="http://schemas.microsoft.com/office/drawing/2014/main" id="{52B659AE-AD49-4876-851C-CF0292E9EABD}"/>
              </a:ext>
            </a:extLst>
          </p:cNvPr>
          <p:cNvPicPr>
            <a:picLocks noChangeAspect="1"/>
          </p:cNvPicPr>
          <p:nvPr/>
        </p:nvPicPr>
        <p:blipFill>
          <a:blip r:embed="rId3"/>
          <a:stretch>
            <a:fillRect/>
          </a:stretch>
        </p:blipFill>
        <p:spPr>
          <a:xfrm>
            <a:off x="6308207" y="1420228"/>
            <a:ext cx="5370237" cy="4643438"/>
          </a:xfrm>
          <a:prstGeom prst="rect">
            <a:avLst/>
          </a:prstGeom>
        </p:spPr>
      </p:pic>
      <p:sp>
        <p:nvSpPr>
          <p:cNvPr id="7" name="文本框 6">
            <a:extLst>
              <a:ext uri="{FF2B5EF4-FFF2-40B4-BE49-F238E27FC236}">
                <a16:creationId xmlns:a16="http://schemas.microsoft.com/office/drawing/2014/main" id="{80BC577A-97A0-4F93-84DB-0815B457605A}"/>
              </a:ext>
            </a:extLst>
          </p:cNvPr>
          <p:cNvSpPr txBox="1"/>
          <p:nvPr/>
        </p:nvSpPr>
        <p:spPr>
          <a:xfrm>
            <a:off x="2060960" y="1557338"/>
            <a:ext cx="3917840" cy="3367204"/>
          </a:xfrm>
          <a:prstGeom prst="rect">
            <a:avLst/>
          </a:prstGeom>
          <a:noFill/>
        </p:spPr>
        <p:txBody>
          <a:bodyPr wrap="square">
            <a:spAutoFit/>
          </a:bodyPr>
          <a:lstStyle/>
          <a:p>
            <a:pPr>
              <a:lnSpc>
                <a:spcPct val="150000"/>
              </a:lnSpc>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LLaMA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Large Language Model Meta AI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是由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Meta AI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推出开放且高效的的大语言模型，它提供四种不同规模的版本：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7B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13B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33B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65B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LLaMA</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的显著特点在于其训练数据完全基于公开数据集，而且其模型结构和训练方法也均已公开。</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TextBox 4">
            <a:extLst>
              <a:ext uri="{FF2B5EF4-FFF2-40B4-BE49-F238E27FC236}">
                <a16:creationId xmlns:a16="http://schemas.microsoft.com/office/drawing/2014/main" id="{9163F07E-61BB-0C38-172E-D39F5D8E5645}"/>
              </a:ext>
            </a:extLst>
          </p:cNvPr>
          <p:cNvSpPr txBox="1"/>
          <p:nvPr/>
        </p:nvSpPr>
        <p:spPr>
          <a:xfrm>
            <a:off x="8461093" y="867235"/>
            <a:ext cx="3940743" cy="646331"/>
          </a:xfrm>
          <a:prstGeom prst="rect">
            <a:avLst/>
          </a:prstGeom>
          <a:noFill/>
        </p:spPr>
        <p:txBody>
          <a:bodyPr wrap="square">
            <a:spAutoFit/>
          </a:bodyPr>
          <a:lstStyle/>
          <a:p>
            <a:r>
              <a:rPr lang="en-US" dirty="0">
                <a:hlinkClick r:id="rId4"/>
              </a:rPr>
              <a:t>https://arxiv.org/abs/2302.13971</a:t>
            </a:r>
            <a:endParaRPr lang="en-US" dirty="0"/>
          </a:p>
          <a:p>
            <a:endParaRPr lang="en-US" dirty="0"/>
          </a:p>
        </p:txBody>
      </p:sp>
      <p:pic>
        <p:nvPicPr>
          <p:cNvPr id="9218" name="Picture 2" descr="Alpaca vs Llama: What's the difference?!">
            <a:extLst>
              <a:ext uri="{FF2B5EF4-FFF2-40B4-BE49-F238E27FC236}">
                <a16:creationId xmlns:a16="http://schemas.microsoft.com/office/drawing/2014/main" id="{BE18C544-E785-063B-1720-4D7782744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556" y="2065281"/>
            <a:ext cx="1399594" cy="20986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8057DB2-6A8F-1D1E-1563-CAF616A2EEEE}"/>
              </a:ext>
            </a:extLst>
          </p:cNvPr>
          <p:cNvPicPr>
            <a:picLocks noChangeAspect="1"/>
          </p:cNvPicPr>
          <p:nvPr/>
        </p:nvPicPr>
        <p:blipFill>
          <a:blip r:embed="rId6"/>
          <a:stretch>
            <a:fillRect/>
          </a:stretch>
        </p:blipFill>
        <p:spPr>
          <a:xfrm>
            <a:off x="409384" y="4924542"/>
            <a:ext cx="5075018" cy="1933340"/>
          </a:xfrm>
          <a:prstGeom prst="rect">
            <a:avLst/>
          </a:prstGeom>
        </p:spPr>
      </p:pic>
    </p:spTree>
    <p:extLst>
      <p:ext uri="{BB962C8B-B14F-4D97-AF65-F5344CB8AC3E}">
        <p14:creationId xmlns:p14="http://schemas.microsoft.com/office/powerpoint/2010/main" val="1413492964"/>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0F602-C00B-36F8-CC27-8C9B7F69988A}"/>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D80432D0-0BBB-7FD4-C911-2E48C37BD59D}"/>
              </a:ext>
            </a:extLst>
          </p:cNvPr>
          <p:cNvGrpSpPr/>
          <p:nvPr/>
        </p:nvGrpSpPr>
        <p:grpSpPr>
          <a:xfrm>
            <a:off x="8754534" y="171584"/>
            <a:ext cx="3041015" cy="643436"/>
            <a:chOff x="6096000" y="266700"/>
            <a:chExt cx="3041015" cy="643436"/>
          </a:xfrm>
        </p:grpSpPr>
        <p:pic>
          <p:nvPicPr>
            <p:cNvPr id="5" name="图片 4">
              <a:extLst>
                <a:ext uri="{FF2B5EF4-FFF2-40B4-BE49-F238E27FC236}">
                  <a16:creationId xmlns:a16="http://schemas.microsoft.com/office/drawing/2014/main" id="{555295F5-05EA-87DC-5F74-7A43F708E471}"/>
                </a:ext>
              </a:extLst>
            </p:cNvPr>
            <p:cNvPicPr>
              <a:picLocks noChangeAspect="1"/>
            </p:cNvPicPr>
            <p:nvPr/>
          </p:nvPicPr>
          <p:blipFill>
            <a:blip r:embed="rId2"/>
            <a:stretch>
              <a:fillRect/>
            </a:stretch>
          </p:blipFill>
          <p:spPr>
            <a:xfrm>
              <a:off x="6096000" y="266700"/>
              <a:ext cx="3041015" cy="565044"/>
            </a:xfrm>
            <a:prstGeom prst="rect">
              <a:avLst/>
            </a:prstGeom>
          </p:spPr>
        </p:pic>
        <p:sp>
          <p:nvSpPr>
            <p:cNvPr id="6" name="矩形 5">
              <a:extLst>
                <a:ext uri="{FF2B5EF4-FFF2-40B4-BE49-F238E27FC236}">
                  <a16:creationId xmlns:a16="http://schemas.microsoft.com/office/drawing/2014/main" id="{DDC02518-9CA9-9193-B057-7D8575EA9197}"/>
                </a:ext>
              </a:extLst>
            </p:cNvPr>
            <p:cNvSpPr/>
            <p:nvPr userDrawn="1"/>
          </p:nvSpPr>
          <p:spPr>
            <a:xfrm>
              <a:off x="8756015" y="571500"/>
              <a:ext cx="381000" cy="338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grpSp>
      <p:pic>
        <p:nvPicPr>
          <p:cNvPr id="7170" name="Picture 2">
            <a:extLst>
              <a:ext uri="{FF2B5EF4-FFF2-40B4-BE49-F238E27FC236}">
                <a16:creationId xmlns:a16="http://schemas.microsoft.com/office/drawing/2014/main" id="{671BF2DF-2B4C-E141-E595-8B4C5615D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547" y="645702"/>
            <a:ext cx="9824549" cy="604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00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3" y="794334"/>
            <a:ext cx="793234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1.5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LLaMA</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5EA9B970-982B-4EDC-90D3-C5397EFEA1B7}"/>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graphicFrame>
        <p:nvGraphicFramePr>
          <p:cNvPr id="2" name="图示 1">
            <a:extLst>
              <a:ext uri="{FF2B5EF4-FFF2-40B4-BE49-F238E27FC236}">
                <a16:creationId xmlns:a16="http://schemas.microsoft.com/office/drawing/2014/main" id="{992A823C-85CA-41C0-8D60-D46FEE39C7C8}"/>
              </a:ext>
            </a:extLst>
          </p:cNvPr>
          <p:cNvGraphicFramePr/>
          <p:nvPr/>
        </p:nvGraphicFramePr>
        <p:xfrm>
          <a:off x="1860772" y="127377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8275E001-FD56-4911-9039-BF732886B521}"/>
              </a:ext>
            </a:extLst>
          </p:cNvPr>
          <p:cNvSpPr/>
          <p:nvPr/>
        </p:nvSpPr>
        <p:spPr>
          <a:xfrm>
            <a:off x="308899" y="6197825"/>
            <a:ext cx="10363200" cy="369332"/>
          </a:xfrm>
          <a:prstGeom prst="rect">
            <a:avLst/>
          </a:prstGeom>
        </p:spPr>
        <p:txBody>
          <a:bodyPr wrap="square">
            <a:spAutoFit/>
          </a:bodyPr>
          <a:lstStyle/>
          <a:p>
            <a:r>
              <a:rPr lang="en-US" altLang="zh-CN" dirty="0">
                <a:hlinkClick r:id="rId7"/>
              </a:rPr>
              <a:t>Llama-3.1-Nemotron-70B-Instruct-HF · Hugging Face</a:t>
            </a:r>
            <a:endParaRPr lang="zh-CN" altLang="en-US" dirty="0"/>
          </a:p>
        </p:txBody>
      </p:sp>
      <p:sp>
        <p:nvSpPr>
          <p:cNvPr id="6" name="矩形 5">
            <a:extLst>
              <a:ext uri="{FF2B5EF4-FFF2-40B4-BE49-F238E27FC236}">
                <a16:creationId xmlns:a16="http://schemas.microsoft.com/office/drawing/2014/main" id="{EF7DBDAD-921B-4C95-BBD2-B0BA3B851FCF}"/>
              </a:ext>
            </a:extLst>
          </p:cNvPr>
          <p:cNvSpPr/>
          <p:nvPr/>
        </p:nvSpPr>
        <p:spPr>
          <a:xfrm>
            <a:off x="303553" y="6525550"/>
            <a:ext cx="1794081" cy="369332"/>
          </a:xfrm>
          <a:prstGeom prst="rect">
            <a:avLst/>
          </a:prstGeom>
        </p:spPr>
        <p:txBody>
          <a:bodyPr wrap="none">
            <a:spAutoFit/>
          </a:bodyPr>
          <a:lstStyle/>
          <a:p>
            <a:r>
              <a:rPr lang="en-US" altLang="zh-CN" dirty="0">
                <a:hlinkClick r:id="rId8"/>
              </a:rPr>
              <a:t>LLM Playground</a:t>
            </a:r>
            <a:endParaRPr lang="zh-CN" altLang="en-US" dirty="0"/>
          </a:p>
        </p:txBody>
      </p:sp>
    </p:spTree>
    <p:extLst>
      <p:ext uri="{BB962C8B-B14F-4D97-AF65-F5344CB8AC3E}">
        <p14:creationId xmlns:p14="http://schemas.microsoft.com/office/powerpoint/2010/main" val="1064770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49555" y="840440"/>
            <a:ext cx="8148126"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1.6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Encoder-Decoder</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endParaRPr lang="zh-CN" altLang="en-US" sz="2400" dirty="0"/>
          </a:p>
        </p:txBody>
      </p:sp>
      <p:sp>
        <p:nvSpPr>
          <p:cNvPr id="3" name="文本框 2">
            <a:extLst>
              <a:ext uri="{FF2B5EF4-FFF2-40B4-BE49-F238E27FC236}">
                <a16:creationId xmlns:a16="http://schemas.microsoft.com/office/drawing/2014/main" id="{14603EBF-4784-4EDD-A0A3-CF85E8D1C788}"/>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pic>
        <p:nvPicPr>
          <p:cNvPr id="5" name="Picture 2" descr="Using transformer architecture (enc-dec) on LLM use cases">
            <a:extLst>
              <a:ext uri="{FF2B5EF4-FFF2-40B4-BE49-F238E27FC236}">
                <a16:creationId xmlns:a16="http://schemas.microsoft.com/office/drawing/2014/main" id="{C7B43DF2-F17B-48CC-B5CD-A74BF1F67C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75" r="30576"/>
          <a:stretch/>
        </p:blipFill>
        <p:spPr bwMode="auto">
          <a:xfrm>
            <a:off x="4857750" y="3090221"/>
            <a:ext cx="2790825" cy="36022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23E9CBEC-C2D3-4459-9982-478E4BF97E9E}"/>
              </a:ext>
            </a:extLst>
          </p:cNvPr>
          <p:cNvGrpSpPr/>
          <p:nvPr/>
        </p:nvGrpSpPr>
        <p:grpSpPr>
          <a:xfrm>
            <a:off x="1081024" y="1612241"/>
            <a:ext cx="10376868" cy="1309417"/>
            <a:chOff x="981076" y="1171497"/>
            <a:chExt cx="10376868" cy="1309417"/>
          </a:xfrm>
        </p:grpSpPr>
        <p:sp>
          <p:nvSpPr>
            <p:cNvPr id="9" name="矩形: 圆角 8">
              <a:extLst>
                <a:ext uri="{FF2B5EF4-FFF2-40B4-BE49-F238E27FC236}">
                  <a16:creationId xmlns:a16="http://schemas.microsoft.com/office/drawing/2014/main" id="{7AED046E-C831-4374-BB6D-78E1C4275323}"/>
                </a:ext>
              </a:extLst>
            </p:cNvPr>
            <p:cNvSpPr/>
            <p:nvPr/>
          </p:nvSpPr>
          <p:spPr>
            <a:xfrm>
              <a:off x="981076" y="1171497"/>
              <a:ext cx="10325100" cy="1309417"/>
            </a:xfrm>
            <a:prstGeom prst="roundRect">
              <a:avLst/>
            </a:prstGeom>
            <a:solidFill>
              <a:schemeClr val="accent5">
                <a:lumMod val="20000"/>
                <a:lumOff val="80000"/>
              </a:schemeClr>
            </a:solid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 name="文本框 9">
              <a:extLst>
                <a:ext uri="{FF2B5EF4-FFF2-40B4-BE49-F238E27FC236}">
                  <a16:creationId xmlns:a16="http://schemas.microsoft.com/office/drawing/2014/main" id="{78C2FB64-4C6E-4EC9-A7CF-78861796D34C}"/>
                </a:ext>
              </a:extLst>
            </p:cNvPr>
            <p:cNvSpPr txBox="1"/>
            <p:nvPr/>
          </p:nvSpPr>
          <p:spPr>
            <a:xfrm>
              <a:off x="1181993" y="1574053"/>
              <a:ext cx="10175951" cy="830997"/>
            </a:xfrm>
            <a:prstGeom prst="rect">
              <a:avLst/>
            </a:prstGeom>
            <a:noFill/>
          </p:spPr>
          <p:txBody>
            <a:bodyPr wrap="square">
              <a:spAutoFit/>
            </a:bodyPr>
            <a:lstStyle/>
            <a:p>
              <a:r>
                <a:rPr lang="zh-CN" altLang="en-US" sz="2400" dirty="0"/>
                <a:t>通过编码器对输入序列进行编码，提取其特征和语义信息，然后将编码结果传递给解码器。解码器根据编码结果生成相应的输出序列。</a:t>
              </a:r>
            </a:p>
          </p:txBody>
        </p:sp>
        <p:sp>
          <p:nvSpPr>
            <p:cNvPr id="12" name="文本框 11">
              <a:extLst>
                <a:ext uri="{FF2B5EF4-FFF2-40B4-BE49-F238E27FC236}">
                  <a16:creationId xmlns:a16="http://schemas.microsoft.com/office/drawing/2014/main" id="{A723C1C3-3645-4D51-867E-9C93A247EA32}"/>
                </a:ext>
              </a:extLst>
            </p:cNvPr>
            <p:cNvSpPr txBox="1"/>
            <p:nvPr/>
          </p:nvSpPr>
          <p:spPr>
            <a:xfrm>
              <a:off x="2973897" y="1210951"/>
              <a:ext cx="6096000" cy="461665"/>
            </a:xfrm>
            <a:prstGeom prst="rect">
              <a:avLst/>
            </a:prstGeom>
            <a:noFill/>
          </p:spPr>
          <p:txBody>
            <a:bodyPr wrap="square">
              <a:spAutoFit/>
            </a:bodyPr>
            <a:lstStyle/>
            <a:p>
              <a:pPr indent="457200" algn="ctr"/>
              <a:r>
                <a:rPr lang="zh-CN" altLang="en-US" sz="2400" b="1" dirty="0">
                  <a:solidFill>
                    <a:srgbClr val="0070C0"/>
                  </a:solidFill>
                </a:rPr>
                <a:t>核心思想</a:t>
              </a:r>
            </a:p>
          </p:txBody>
        </p:sp>
      </p:grpSp>
      <p:sp>
        <p:nvSpPr>
          <p:cNvPr id="2" name="矩形 1">
            <a:extLst>
              <a:ext uri="{FF2B5EF4-FFF2-40B4-BE49-F238E27FC236}">
                <a16:creationId xmlns:a16="http://schemas.microsoft.com/office/drawing/2014/main" id="{6526FE0F-04A7-4EB8-BD3C-5526283AEE9F}"/>
              </a:ext>
            </a:extLst>
          </p:cNvPr>
          <p:cNvSpPr/>
          <p:nvPr/>
        </p:nvSpPr>
        <p:spPr>
          <a:xfrm>
            <a:off x="1590020" y="4390697"/>
            <a:ext cx="2967650" cy="163121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2000" dirty="0">
                <a:solidFill>
                  <a:srgbClr val="000000"/>
                </a:solidFill>
                <a:latin typeface="FandolSong-Regular-Identity-H"/>
              </a:rPr>
              <a:t>优势：能够有效处理输入序列与输出序列之间的关系，从而提升机器翻译和对话生成等任务的准确性。</a:t>
            </a:r>
            <a:endParaRPr lang="zh-CN" altLang="en-US" sz="2000" dirty="0"/>
          </a:p>
        </p:txBody>
      </p:sp>
      <p:sp>
        <p:nvSpPr>
          <p:cNvPr id="13" name="矩形 12">
            <a:extLst>
              <a:ext uri="{FF2B5EF4-FFF2-40B4-BE49-F238E27FC236}">
                <a16:creationId xmlns:a16="http://schemas.microsoft.com/office/drawing/2014/main" id="{DD98EA04-49E5-4489-B8B2-115156479ED3}"/>
              </a:ext>
            </a:extLst>
          </p:cNvPr>
          <p:cNvSpPr/>
          <p:nvPr/>
        </p:nvSpPr>
        <p:spPr>
          <a:xfrm>
            <a:off x="7948655" y="4891331"/>
            <a:ext cx="3103075" cy="1015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000" dirty="0">
                <a:solidFill>
                  <a:srgbClr val="000000"/>
                </a:solidFill>
                <a:latin typeface="FandolSong-Regular-Identity-H"/>
              </a:rPr>
              <a:t>缺点是模型复杂度较高，训练时间和计算资源消耗较大</a:t>
            </a:r>
            <a:r>
              <a:rPr lang="zh-CN" altLang="en-US" sz="2000" dirty="0"/>
              <a:t> </a:t>
            </a:r>
          </a:p>
        </p:txBody>
      </p:sp>
    </p:spTree>
    <p:extLst>
      <p:ext uri="{BB962C8B-B14F-4D97-AF65-F5344CB8AC3E}">
        <p14:creationId xmlns:p14="http://schemas.microsoft.com/office/powerpoint/2010/main" val="1777697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49555" y="840440"/>
            <a:ext cx="8148126"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1.6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Encoder-Decoder</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GLM</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14603EBF-4784-4EDD-A0A3-CF85E8D1C788}"/>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6" name="文本框 5">
            <a:extLst>
              <a:ext uri="{FF2B5EF4-FFF2-40B4-BE49-F238E27FC236}">
                <a16:creationId xmlns:a16="http://schemas.microsoft.com/office/drawing/2014/main" id="{3A7EC3D2-8C77-48A9-809F-9A9EA2334D5D}"/>
              </a:ext>
            </a:extLst>
          </p:cNvPr>
          <p:cNvSpPr txBox="1"/>
          <p:nvPr/>
        </p:nvSpPr>
        <p:spPr>
          <a:xfrm>
            <a:off x="1192051" y="1894358"/>
            <a:ext cx="3917840" cy="1884427"/>
          </a:xfrm>
          <a:prstGeom prst="rect">
            <a:avLst/>
          </a:prstGeom>
          <a:noFill/>
        </p:spPr>
        <p:txBody>
          <a:bodyPr wrap="square">
            <a:spAutoFit/>
          </a:bodyPr>
          <a:lstStyle/>
          <a:p>
            <a:pPr>
              <a:lnSpc>
                <a:spcPct val="150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GLM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General Language Model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）模型是由清华大学研究团队开发的一款大语言模型，它基于自回归空白填充目标进行预训练。</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TextBox 4">
            <a:extLst>
              <a:ext uri="{FF2B5EF4-FFF2-40B4-BE49-F238E27FC236}">
                <a16:creationId xmlns:a16="http://schemas.microsoft.com/office/drawing/2014/main" id="{FE4572F1-B728-29DE-5E6E-9C08DAE13C74}"/>
              </a:ext>
            </a:extLst>
          </p:cNvPr>
          <p:cNvSpPr txBox="1"/>
          <p:nvPr/>
        </p:nvSpPr>
        <p:spPr>
          <a:xfrm>
            <a:off x="101042" y="6017560"/>
            <a:ext cx="6099858" cy="646331"/>
          </a:xfrm>
          <a:prstGeom prst="rect">
            <a:avLst/>
          </a:prstGeom>
          <a:noFill/>
        </p:spPr>
        <p:txBody>
          <a:bodyPr wrap="square">
            <a:spAutoFit/>
          </a:bodyPr>
          <a:lstStyle/>
          <a:p>
            <a:r>
              <a:rPr lang="en-US" dirty="0">
                <a:hlinkClick r:id="rId2"/>
              </a:rPr>
              <a:t>https://arxiv.org/abs/2103.10360</a:t>
            </a:r>
            <a:endParaRPr lang="en-US" dirty="0"/>
          </a:p>
          <a:p>
            <a:endParaRPr lang="en-US" dirty="0"/>
          </a:p>
        </p:txBody>
      </p:sp>
      <p:pic>
        <p:nvPicPr>
          <p:cNvPr id="7" name="Picture 6">
            <a:extLst>
              <a:ext uri="{FF2B5EF4-FFF2-40B4-BE49-F238E27FC236}">
                <a16:creationId xmlns:a16="http://schemas.microsoft.com/office/drawing/2014/main" id="{2BE582AB-98D1-00C7-2D2C-009E0D3F0808}"/>
              </a:ext>
            </a:extLst>
          </p:cNvPr>
          <p:cNvPicPr>
            <a:picLocks noChangeAspect="1"/>
          </p:cNvPicPr>
          <p:nvPr/>
        </p:nvPicPr>
        <p:blipFill>
          <a:blip r:embed="rId3"/>
          <a:stretch>
            <a:fillRect/>
          </a:stretch>
        </p:blipFill>
        <p:spPr>
          <a:xfrm>
            <a:off x="5022448" y="1729092"/>
            <a:ext cx="6841603" cy="2214960"/>
          </a:xfrm>
          <a:prstGeom prst="rect">
            <a:avLst/>
          </a:prstGeom>
        </p:spPr>
      </p:pic>
      <p:pic>
        <p:nvPicPr>
          <p:cNvPr id="9" name="Picture 8">
            <a:extLst>
              <a:ext uri="{FF2B5EF4-FFF2-40B4-BE49-F238E27FC236}">
                <a16:creationId xmlns:a16="http://schemas.microsoft.com/office/drawing/2014/main" id="{27D94127-3B11-4D4E-B077-3B7E26058651}"/>
              </a:ext>
            </a:extLst>
          </p:cNvPr>
          <p:cNvPicPr>
            <a:picLocks noChangeAspect="1"/>
          </p:cNvPicPr>
          <p:nvPr/>
        </p:nvPicPr>
        <p:blipFill>
          <a:blip r:embed="rId4"/>
          <a:stretch>
            <a:fillRect/>
          </a:stretch>
        </p:blipFill>
        <p:spPr>
          <a:xfrm>
            <a:off x="5109891" y="4097612"/>
            <a:ext cx="6335908" cy="2502496"/>
          </a:xfrm>
          <a:prstGeom prst="rect">
            <a:avLst/>
          </a:prstGeom>
        </p:spPr>
      </p:pic>
    </p:spTree>
    <p:extLst>
      <p:ext uri="{BB962C8B-B14F-4D97-AF65-F5344CB8AC3E}">
        <p14:creationId xmlns:p14="http://schemas.microsoft.com/office/powerpoint/2010/main" val="2302024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FD0E2E9-0B70-4313-8E04-DAAB40627AF0}"/>
              </a:ext>
            </a:extLst>
          </p:cNvPr>
          <p:cNvSpPr txBox="1"/>
          <p:nvPr/>
        </p:nvSpPr>
        <p:spPr>
          <a:xfrm>
            <a:off x="676715" y="1482996"/>
            <a:ext cx="11253011" cy="1294970"/>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Transformer </a:t>
            </a:r>
            <a:r>
              <a:rPr lang="zh-CN" altLang="en-US" dirty="0">
                <a:latin typeface="Times New Roman" panose="02020603050405020304" pitchFamily="18" charset="0"/>
                <a:cs typeface="Times New Roman" panose="02020603050405020304" pitchFamily="18" charset="0"/>
              </a:rPr>
              <a:t>模型主要由两个核心部分构成：</a:t>
            </a:r>
            <a:r>
              <a:rPr lang="zh-CN" altLang="en-US" b="1" dirty="0">
                <a:latin typeface="Times New Roman" panose="02020603050405020304" pitchFamily="18" charset="0"/>
                <a:cs typeface="Times New Roman" panose="02020603050405020304" pitchFamily="18" charset="0"/>
              </a:rPr>
              <a:t>编码器（</a:t>
            </a:r>
            <a:r>
              <a:rPr lang="en-US" altLang="zh-CN" b="1" dirty="0">
                <a:latin typeface="Times New Roman" panose="02020603050405020304" pitchFamily="18" charset="0"/>
                <a:cs typeface="Times New Roman" panose="02020603050405020304" pitchFamily="18" charset="0"/>
              </a:rPr>
              <a:t>Encoder</a:t>
            </a:r>
            <a:r>
              <a:rPr lang="zh-CN" altLang="en-US" b="1" dirty="0">
                <a:latin typeface="Times New Roman" panose="02020603050405020304" pitchFamily="18" charset="0"/>
                <a:cs typeface="Times New Roman" panose="02020603050405020304" pitchFamily="18" charset="0"/>
              </a:rPr>
              <a:t>）和解码器（</a:t>
            </a:r>
            <a:r>
              <a:rPr lang="en-US" altLang="zh-CN" b="1" dirty="0">
                <a:latin typeface="Times New Roman" panose="02020603050405020304" pitchFamily="18" charset="0"/>
                <a:cs typeface="Times New Roman" panose="02020603050405020304" pitchFamily="18" charset="0"/>
              </a:rPr>
              <a:t>Decoder</a:t>
            </a:r>
            <a:r>
              <a:rPr lang="zh-CN" altLang="en-US" b="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。依托这两个关键组件的不同组合和应用，</a:t>
            </a:r>
            <a:r>
              <a:rPr lang="en-US" altLang="zh-CN" dirty="0">
                <a:latin typeface="Times New Roman" panose="02020603050405020304" pitchFamily="18" charset="0"/>
                <a:cs typeface="Times New Roman" panose="02020603050405020304" pitchFamily="18" charset="0"/>
              </a:rPr>
              <a:t>Transformer </a:t>
            </a:r>
            <a:r>
              <a:rPr lang="zh-CN" altLang="en-US" dirty="0">
                <a:latin typeface="Times New Roman" panose="02020603050405020304" pitchFamily="18" charset="0"/>
                <a:cs typeface="Times New Roman" panose="02020603050405020304" pitchFamily="18" charset="0"/>
              </a:rPr>
              <a:t>模型发展出三种主流架构：</a:t>
            </a:r>
            <a:r>
              <a:rPr lang="zh-CN" altLang="en-US" b="1" dirty="0">
                <a:latin typeface="Times New Roman" panose="02020603050405020304" pitchFamily="18" charset="0"/>
                <a:cs typeface="Times New Roman" panose="02020603050405020304" pitchFamily="18" charset="0"/>
              </a:rPr>
              <a:t>编码（</a:t>
            </a:r>
            <a:r>
              <a:rPr lang="en-US" altLang="zh-CN" b="1" dirty="0">
                <a:latin typeface="Times New Roman" panose="02020603050405020304" pitchFamily="18" charset="0"/>
                <a:cs typeface="Times New Roman" panose="02020603050405020304" pitchFamily="18" charset="0"/>
              </a:rPr>
              <a:t>Encoder-Only</a:t>
            </a:r>
            <a:r>
              <a:rPr lang="zh-CN" altLang="en-US" b="1" dirty="0">
                <a:latin typeface="Times New Roman" panose="02020603050405020304" pitchFamily="18" charset="0"/>
                <a:cs typeface="Times New Roman" panose="02020603050405020304" pitchFamily="18" charset="0"/>
              </a:rPr>
              <a:t>）大语言模型</a:t>
            </a:r>
            <a:r>
              <a:rPr lang="zh-CN" altLang="en-US"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解码（</a:t>
            </a:r>
            <a:r>
              <a:rPr lang="en-US" altLang="zh-CN" b="1" dirty="0">
                <a:latin typeface="Times New Roman" panose="02020603050405020304" pitchFamily="18" charset="0"/>
                <a:cs typeface="Times New Roman" panose="02020603050405020304" pitchFamily="18" charset="0"/>
              </a:rPr>
              <a:t>Decoder-Only</a:t>
            </a:r>
            <a:r>
              <a:rPr lang="zh-CN" altLang="en-US" b="1" dirty="0">
                <a:latin typeface="Times New Roman" panose="02020603050405020304" pitchFamily="18" charset="0"/>
                <a:cs typeface="Times New Roman" panose="02020603050405020304" pitchFamily="18" charset="0"/>
              </a:rPr>
              <a:t>）大语言模型</a:t>
            </a:r>
            <a:r>
              <a:rPr lang="zh-CN" altLang="en-US" dirty="0">
                <a:latin typeface="Times New Roman" panose="02020603050405020304" pitchFamily="18" charset="0"/>
                <a:cs typeface="Times New Roman" panose="02020603050405020304" pitchFamily="18" charset="0"/>
              </a:rPr>
              <a:t>以及</a:t>
            </a:r>
            <a:r>
              <a:rPr lang="zh-CN" altLang="en-US" b="1" dirty="0">
                <a:latin typeface="Times New Roman" panose="02020603050405020304" pitchFamily="18" charset="0"/>
                <a:cs typeface="Times New Roman" panose="02020603050405020304" pitchFamily="18" charset="0"/>
              </a:rPr>
              <a:t>编解码（</a:t>
            </a:r>
            <a:r>
              <a:rPr lang="en-US" altLang="zh-CN" b="1" dirty="0">
                <a:latin typeface="Times New Roman" panose="02020603050405020304" pitchFamily="18" charset="0"/>
                <a:cs typeface="Times New Roman" panose="02020603050405020304" pitchFamily="18" charset="0"/>
              </a:rPr>
              <a:t>Encoder-Decoder</a:t>
            </a:r>
            <a:r>
              <a:rPr lang="zh-CN" altLang="en-US" b="1" dirty="0">
                <a:latin typeface="Times New Roman" panose="02020603050405020304" pitchFamily="18" charset="0"/>
                <a:cs typeface="Times New Roman" panose="02020603050405020304" pitchFamily="18" charset="0"/>
              </a:rPr>
              <a:t>）大语言模型</a:t>
            </a:r>
            <a:r>
              <a:rPr lang="zh-CN" altLang="en-US" dirty="0">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859D4707-85D4-438F-8503-BE9D3F727AF6}"/>
              </a:ext>
            </a:extLst>
          </p:cNvPr>
          <p:cNvSpPr txBox="1"/>
          <p:nvPr/>
        </p:nvSpPr>
        <p:spPr>
          <a:xfrm>
            <a:off x="1099339" y="93298"/>
            <a:ext cx="6523222"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12" name="文本框 11">
            <a:extLst>
              <a:ext uri="{FF2B5EF4-FFF2-40B4-BE49-F238E27FC236}">
                <a16:creationId xmlns:a16="http://schemas.microsoft.com/office/drawing/2014/main" id="{99E124B2-B958-4991-8163-551AA872C9EF}"/>
              </a:ext>
            </a:extLst>
          </p:cNvPr>
          <p:cNvSpPr txBox="1"/>
          <p:nvPr/>
        </p:nvSpPr>
        <p:spPr>
          <a:xfrm>
            <a:off x="1164924" y="758124"/>
            <a:ext cx="6097772"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1.1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三种分类</a:t>
            </a:r>
            <a:endParaRPr lang="zh-CN" altLang="en-US" sz="2400" dirty="0"/>
          </a:p>
        </p:txBody>
      </p:sp>
      <p:pic>
        <p:nvPicPr>
          <p:cNvPr id="2050" name="Picture 2" descr="Using transformer architecture (enc-dec) on LLM use cases">
            <a:extLst>
              <a:ext uri="{FF2B5EF4-FFF2-40B4-BE49-F238E27FC236}">
                <a16:creationId xmlns:a16="http://schemas.microsoft.com/office/drawing/2014/main" id="{122CBDA8-31C8-4F15-BFED-8493DFDFC9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9" r="893"/>
          <a:stretch/>
        </p:blipFill>
        <p:spPr bwMode="auto">
          <a:xfrm>
            <a:off x="2194500" y="2841242"/>
            <a:ext cx="7295188" cy="3787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00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49555" y="840440"/>
            <a:ext cx="8148126"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1.6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Encoder-Decoder</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GLM</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14603EBF-4784-4EDD-A0A3-CF85E8D1C788}"/>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6" name="文本框 5">
            <a:extLst>
              <a:ext uri="{FF2B5EF4-FFF2-40B4-BE49-F238E27FC236}">
                <a16:creationId xmlns:a16="http://schemas.microsoft.com/office/drawing/2014/main" id="{0CAEDD1C-080A-4B95-BB62-BAA3491C15E7}"/>
              </a:ext>
            </a:extLst>
          </p:cNvPr>
          <p:cNvSpPr txBox="1"/>
          <p:nvPr/>
        </p:nvSpPr>
        <p:spPr>
          <a:xfrm>
            <a:off x="1154254" y="1543648"/>
            <a:ext cx="6872328" cy="458715"/>
          </a:xfrm>
          <a:prstGeom prst="rect">
            <a:avLst/>
          </a:prstGeom>
          <a:noFill/>
        </p:spPr>
        <p:txBody>
          <a:bodyPr wrap="square">
            <a:spAutoFit/>
          </a:bodyPr>
          <a:lstStyle/>
          <a:p>
            <a:pPr>
              <a:lnSpc>
                <a:spcPct val="15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自回归空白填充预训练</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E901B633-7B41-41DB-B18D-23478220C030}"/>
              </a:ext>
            </a:extLst>
          </p:cNvPr>
          <p:cNvPicPr>
            <a:picLocks noChangeAspect="1"/>
          </p:cNvPicPr>
          <p:nvPr/>
        </p:nvPicPr>
        <p:blipFill>
          <a:blip r:embed="rId2"/>
          <a:stretch>
            <a:fillRect/>
          </a:stretch>
        </p:blipFill>
        <p:spPr>
          <a:xfrm>
            <a:off x="228600" y="1933575"/>
            <a:ext cx="11734800" cy="3724275"/>
          </a:xfrm>
          <a:prstGeom prst="rect">
            <a:avLst/>
          </a:prstGeom>
        </p:spPr>
      </p:pic>
    </p:spTree>
    <p:extLst>
      <p:ext uri="{BB962C8B-B14F-4D97-AF65-F5344CB8AC3E}">
        <p14:creationId xmlns:p14="http://schemas.microsoft.com/office/powerpoint/2010/main" val="4062488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49555" y="840440"/>
            <a:ext cx="8148126"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1.6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Encoder-Decoder</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GLM</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14603EBF-4784-4EDD-A0A3-CF85E8D1C788}"/>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mc:AlternateContent xmlns:mc="http://schemas.openxmlformats.org/markup-compatibility/2006" xmlns:a14="http://schemas.microsoft.com/office/drawing/2010/main">
        <mc:Choice Requires="a14">
          <p:graphicFrame>
            <p:nvGraphicFramePr>
              <p:cNvPr id="11" name="图示 10">
                <a:extLst>
                  <a:ext uri="{FF2B5EF4-FFF2-40B4-BE49-F238E27FC236}">
                    <a16:creationId xmlns:a16="http://schemas.microsoft.com/office/drawing/2014/main" id="{FD1C47A5-C8CB-413D-ACF0-3B61487336F9}"/>
                  </a:ext>
                </a:extLst>
              </p:cNvPr>
              <p:cNvGraphicFramePr/>
              <p:nvPr/>
            </p:nvGraphicFramePr>
            <p:xfrm>
              <a:off x="1457324" y="2101032"/>
              <a:ext cx="9563101" cy="4448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1" name="图示 10">
                <a:extLst>
                  <a:ext uri="{FF2B5EF4-FFF2-40B4-BE49-F238E27FC236}">
                    <a16:creationId xmlns:a16="http://schemas.microsoft.com/office/drawing/2014/main" id="{FD1C47A5-C8CB-413D-ACF0-3B61487336F9}"/>
                  </a:ext>
                </a:extLst>
              </p:cNvPr>
              <p:cNvGraphicFramePr/>
              <p:nvPr>
                <p:extLst/>
              </p:nvPr>
            </p:nvGraphicFramePr>
            <p:xfrm>
              <a:off x="1457324" y="2101032"/>
              <a:ext cx="9563101" cy="44485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6" name="文本框 5">
            <a:extLst>
              <a:ext uri="{FF2B5EF4-FFF2-40B4-BE49-F238E27FC236}">
                <a16:creationId xmlns:a16="http://schemas.microsoft.com/office/drawing/2014/main" id="{0CAEDD1C-080A-4B95-BB62-BAA3491C15E7}"/>
              </a:ext>
            </a:extLst>
          </p:cNvPr>
          <p:cNvSpPr txBox="1"/>
          <p:nvPr/>
        </p:nvSpPr>
        <p:spPr>
          <a:xfrm>
            <a:off x="1154254" y="1543648"/>
            <a:ext cx="6872328" cy="458715"/>
          </a:xfrm>
          <a:prstGeom prst="rect">
            <a:avLst/>
          </a:prstGeom>
          <a:noFill/>
        </p:spPr>
        <p:txBody>
          <a:bodyPr wrap="square">
            <a:spAutoFit/>
          </a:bodyPr>
          <a:lstStyle/>
          <a:p>
            <a:pPr>
              <a:lnSpc>
                <a:spcPct val="15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自回归空白填充预训练</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13003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49555" y="840440"/>
            <a:ext cx="8148126"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1.6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Encoder-Decoder</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GLM</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14603EBF-4784-4EDD-A0A3-CF85E8D1C788}"/>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6" name="文本框 5">
            <a:extLst>
              <a:ext uri="{FF2B5EF4-FFF2-40B4-BE49-F238E27FC236}">
                <a16:creationId xmlns:a16="http://schemas.microsoft.com/office/drawing/2014/main" id="{0CAEDD1C-080A-4B95-BB62-BAA3491C15E7}"/>
              </a:ext>
            </a:extLst>
          </p:cNvPr>
          <p:cNvSpPr txBox="1"/>
          <p:nvPr/>
        </p:nvSpPr>
        <p:spPr>
          <a:xfrm>
            <a:off x="1154254" y="1543648"/>
            <a:ext cx="6872328" cy="458715"/>
          </a:xfrm>
          <a:prstGeom prst="rect">
            <a:avLst/>
          </a:prstGeom>
          <a:noFill/>
        </p:spPr>
        <p:txBody>
          <a:bodyPr wrap="square">
            <a:spAutoFit/>
          </a:bodyPr>
          <a:lstStyle/>
          <a:p>
            <a:pPr>
              <a:lnSpc>
                <a:spcPct val="15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预训练目标函数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B72C19-14B8-4DEB-8475-F59C9F2B7F10}"/>
                  </a:ext>
                </a:extLst>
              </p:cNvPr>
              <p:cNvSpPr txBox="1"/>
              <p:nvPr/>
            </p:nvSpPr>
            <p:spPr>
              <a:xfrm>
                <a:off x="971240" y="2308724"/>
                <a:ext cx="10249520" cy="4020909"/>
              </a:xfrm>
              <a:prstGeom prst="rect">
                <a:avLst/>
              </a:prstGeom>
              <a:noFill/>
              <a:ln>
                <a:noFill/>
              </a:ln>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limLow>
                        <m:limLow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max</m:t>
                          </m:r>
                        </m:e>
                        <m:lim>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𝜃</m:t>
                          </m:r>
                        </m:lim>
                      </m:limLow>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𝔼</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𝑚</m:t>
                              </m:r>
                            </m:sub>
                          </m:sSub>
                        </m:sub>
                      </m:sSub>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nary>
                            <m:naryPr>
                              <m:chr m:val="∑"/>
                              <m:limLoc m:val="undOv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𝑚</m:t>
                              </m:r>
                            </m:sup>
                            <m:e>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log</m:t>
                              </m:r>
                            </m:e>
                          </m:nary>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𝜃</m:t>
                              </m:r>
                            </m:sub>
                          </m:sSub>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m:rPr>
                                      <m:nor/>
                                    </m:rPr>
                                    <a:rPr lang="en-US" altLang="zh-CN" sz="2000">
                                      <a:effectLst/>
                                      <a:latin typeface="Times New Roman" panose="02020603050405020304" pitchFamily="18" charset="0"/>
                                      <a:ea typeface="等线" panose="02010600030101010101" pitchFamily="2" charset="-122"/>
                                      <a:cs typeface="Times New Roman" panose="02020603050405020304" pitchFamily="18" charset="0"/>
                                    </a:rPr>
                                    <m:t>corrupt</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b>
                              </m:sSub>
                            </m:e>
                          </m:d>
                        </m:e>
                      </m:d>
                    </m:oMath>
                  </m:oMathPara>
                </a14:m>
                <a:endPar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endParaRPr>
              </a:p>
              <a:p>
                <a:pPr>
                  <a:spcBef>
                    <a:spcPts val="900"/>
                  </a:spcBef>
                  <a:spcAft>
                    <a:spcPts val="900"/>
                  </a:spcAft>
                </a:pPr>
                <a:r>
                  <a:rPr lang="en-US" altLang="zh-CN" sz="2000" dirty="0" err="1">
                    <a:effectLst/>
                    <a:latin typeface="Times New Roman" panose="02020603050405020304" pitchFamily="18" charset="0"/>
                    <a:ea typeface="等线" panose="02010600030101010101" pitchFamily="2" charset="-122"/>
                    <a:cs typeface="Times New Roman" panose="02020603050405020304" pitchFamily="18" charset="0"/>
                  </a:rPr>
                  <a:t>其中</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𝜃</m:t>
                    </m:r>
                  </m:oMath>
                </a14:m>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err="1">
                    <a:effectLst/>
                    <a:latin typeface="Times New Roman" panose="02020603050405020304" pitchFamily="18" charset="0"/>
                    <a:ea typeface="等线" panose="02010600030101010101" pitchFamily="2" charset="-122"/>
                    <a:cs typeface="Times New Roman" panose="02020603050405020304" pitchFamily="18" charset="0"/>
                  </a:rPr>
                  <a:t>是模型参数</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𝑚</m:t>
                        </m:r>
                      </m:sub>
                    </m:sSub>
                  </m:oMath>
                </a14:m>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是</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𝑚</m:t>
                    </m:r>
                  </m:oMath>
                </a14:m>
                <a:r>
                  <a:rPr lang="en-US" altLang="zh-CN" sz="2000" dirty="0" err="1">
                    <a:effectLst/>
                    <a:latin typeface="Times New Roman" panose="02020603050405020304" pitchFamily="18" charset="0"/>
                    <a:ea typeface="等线" panose="02010600030101010101" pitchFamily="2" charset="-122"/>
                    <a:cs typeface="Times New Roman" panose="02020603050405020304" pitchFamily="18" charset="0"/>
                  </a:rPr>
                  <a:t>个文本片段的所有可能的排列组合</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𝜃</m:t>
                        </m:r>
                      </m:sub>
                    </m:sSub>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m:rPr>
                                <m:nor/>
                              </m:rPr>
                              <a:rPr lang="en-US" altLang="zh-CN" sz="2000">
                                <a:effectLst/>
                                <a:latin typeface="Times New Roman" panose="02020603050405020304" pitchFamily="18" charset="0"/>
                                <a:ea typeface="等线" panose="02010600030101010101" pitchFamily="2" charset="-122"/>
                                <a:cs typeface="Times New Roman" panose="02020603050405020304" pitchFamily="18" charset="0"/>
                              </a:rPr>
                              <m:t>corrupt</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en-US" altLang="zh-CN" sz="2000" dirty="0" err="1">
                    <a:effectLst/>
                    <a:latin typeface="Times New Roman" panose="02020603050405020304" pitchFamily="18" charset="0"/>
                    <a:ea typeface="等线" panose="02010600030101010101" pitchFamily="2" charset="-122"/>
                    <a:cs typeface="Times New Roman" panose="02020603050405020304" pitchFamily="18" charset="0"/>
                  </a:rPr>
                  <a:t>是在给定损坏文本</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m:rPr>
                            <m:nor/>
                          </m:rPr>
                          <a:rPr lang="en-US" altLang="zh-CN" sz="2000">
                            <a:effectLst/>
                            <a:latin typeface="Times New Roman" panose="02020603050405020304" pitchFamily="18" charset="0"/>
                            <a:ea typeface="等线" panose="02010600030101010101" pitchFamily="2" charset="-122"/>
                            <a:cs typeface="Times New Roman" panose="02020603050405020304" pitchFamily="18" charset="0"/>
                          </a:rPr>
                          <m:t>corrupt</m:t>
                        </m:r>
                      </m:sub>
                    </m:sSub>
                  </m:oMath>
                </a14:m>
                <a:r>
                  <a:rPr lang="en-US" altLang="zh-CN" sz="2000" dirty="0" err="1">
                    <a:effectLst/>
                    <a:latin typeface="Times New Roman" panose="02020603050405020304" pitchFamily="18" charset="0"/>
                    <a:ea typeface="等线" panose="02010600030101010101" pitchFamily="2" charset="-122"/>
                    <a:cs typeface="Times New Roman" panose="02020603050405020304" pitchFamily="18" charset="0"/>
                  </a:rPr>
                  <a:t>和之前预测的片段</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的条件下</a:t>
                </a:r>
                <a:r>
                  <a:rPr lang="zh-CN" altLang="en-US" sz="20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预测当前片段</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b>
                        </m:sSub>
                      </m:sub>
                    </m:sSub>
                  </m:oMath>
                </a14:m>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err="1">
                    <a:effectLst/>
                    <a:latin typeface="Times New Roman" panose="02020603050405020304" pitchFamily="18" charset="0"/>
                    <a:ea typeface="等线" panose="02010600030101010101" pitchFamily="2" charset="-122"/>
                    <a:cs typeface="Times New Roman" panose="02020603050405020304" pitchFamily="18" charset="0"/>
                  </a:rPr>
                  <a:t>的条件概率</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endParaRPr>
              </a:p>
              <a:p>
                <a:pPr>
                  <a:spcBef>
                    <a:spcPts val="900"/>
                  </a:spcBef>
                  <a:spcAft>
                    <a:spcPts val="900"/>
                  </a:spcAft>
                </a:pPr>
                <a:r>
                  <a:rPr lang="en-US" altLang="zh-CN" sz="2000" dirty="0" err="1">
                    <a:effectLst/>
                    <a:latin typeface="Times New Roman" panose="02020603050405020304" pitchFamily="18" charset="0"/>
                    <a:ea typeface="等线" panose="02010600030101010101" pitchFamily="2" charset="-122"/>
                    <a:cs typeface="Times New Roman" panose="02020603050405020304" pitchFamily="18" charset="0"/>
                  </a:rPr>
                  <a:t>在生成每个片段</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err="1">
                    <a:effectLst/>
                    <a:latin typeface="Times New Roman" panose="02020603050405020304" pitchFamily="18" charset="0"/>
                    <a:ea typeface="等线" panose="02010600030101010101" pitchFamily="2" charset="-122"/>
                    <a:cs typeface="Times New Roman" panose="02020603050405020304" pitchFamily="18" charset="0"/>
                  </a:rPr>
                  <a:t>的过程中，该片段的概率可分解为</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𝜃</m:t>
                          </m:r>
                        </m:sub>
                      </m:sSub>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m:rPr>
                                  <m:nor/>
                                </m:rPr>
                                <a:rPr lang="en-US" altLang="zh-CN" sz="2000">
                                  <a:effectLst/>
                                  <a:latin typeface="Times New Roman" panose="02020603050405020304" pitchFamily="18" charset="0"/>
                                  <a:ea typeface="等线" panose="02010600030101010101" pitchFamily="2" charset="-122"/>
                                  <a:cs typeface="Times New Roman" panose="02020603050405020304" pitchFamily="18" charset="0"/>
                                </a:rPr>
                                <m:t>corrupt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b>
                              </m:sSub>
                            </m:sub>
                          </m:sSub>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sub>
                        <m: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𝑙</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b>
                          </m:sSub>
                        </m:sup>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e>
                      </m:nary>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m:rPr>
                                  <m:nor/>
                                </m:rPr>
                                <a:rPr lang="en-US" altLang="zh-CN" sz="2000">
                                  <a:effectLst/>
                                  <a:latin typeface="Times New Roman" panose="02020603050405020304" pitchFamily="18" charset="0"/>
                                  <a:ea typeface="等线" panose="02010600030101010101" pitchFamily="2" charset="-122"/>
                                  <a:cs typeface="Times New Roman" panose="02020603050405020304" pitchFamily="18" charset="0"/>
                                </a:rPr>
                                <m:t>corrupt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𝑗</m:t>
                                  </m:r>
                                </m:sub>
                              </m:sSub>
                            </m:sub>
                          </m:sSub>
                        </m:e>
                      </m:d>
                    </m:oMath>
                  </m:oMathPara>
                </a14:m>
                <a:endPar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endParaRPr>
              </a:p>
              <a:p>
                <a:pPr>
                  <a:spcBef>
                    <a:spcPts val="900"/>
                  </a:spcBef>
                  <a:spcAft>
                    <a:spcPts val="900"/>
                  </a:spcAft>
                </a:pPr>
                <a:r>
                  <a:rPr lang="en-US" altLang="zh-CN" sz="2000" dirty="0" err="1">
                    <a:effectLst/>
                    <a:latin typeface="Times New Roman" panose="02020603050405020304" pitchFamily="18" charset="0"/>
                    <a:ea typeface="等线" panose="02010600030101010101" pitchFamily="2" charset="-122"/>
                    <a:cs typeface="Times New Roman" panose="02020603050405020304" pitchFamily="18" charset="0"/>
                  </a:rPr>
                  <a:t>其中</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err="1">
                    <a:effectLst/>
                    <a:latin typeface="Times New Roman" panose="02020603050405020304" pitchFamily="18" charset="0"/>
                    <a:ea typeface="等线" panose="02010600030101010101" pitchFamily="2" charset="-122"/>
                    <a:cs typeface="Times New Roman" panose="02020603050405020304" pitchFamily="18" charset="0"/>
                  </a:rPr>
                  <a:t>表示在预测当前标记</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en-US" altLang="zh-CN" sz="2000" dirty="0" err="1">
                    <a:effectLst/>
                    <a:latin typeface="Times New Roman" panose="02020603050405020304" pitchFamily="18" charset="0"/>
                    <a:ea typeface="等线" panose="02010600030101010101" pitchFamily="2" charset="-122"/>
                    <a:cs typeface="Times New Roman" panose="02020603050405020304" pitchFamily="18" charset="0"/>
                  </a:rPr>
                  <a:t>之前，该片段已预测出的标记序列</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B5B72C19-14B8-4DEB-8475-F59C9F2B7F10}"/>
                  </a:ext>
                </a:extLst>
              </p:cNvPr>
              <p:cNvSpPr txBox="1">
                <a:spLocks noRot="1" noChangeAspect="1" noMove="1" noResize="1" noEditPoints="1" noAdjustHandles="1" noChangeArrowheads="1" noChangeShapeType="1" noTextEdit="1"/>
              </p:cNvSpPr>
              <p:nvPr/>
            </p:nvSpPr>
            <p:spPr>
              <a:xfrm>
                <a:off x="971240" y="2308724"/>
                <a:ext cx="10249520" cy="4020909"/>
              </a:xfrm>
              <a:prstGeom prst="rect">
                <a:avLst/>
              </a:prstGeom>
              <a:blipFill>
                <a:blip r:embed="rId2"/>
                <a:stretch>
                  <a:fillRect l="-595" b="-1366"/>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783670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49555" y="840440"/>
            <a:ext cx="8148126"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1.6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Encoder-Decoder</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GLM</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14603EBF-4784-4EDD-A0A3-CF85E8D1C788}"/>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6" name="文本框 5">
            <a:extLst>
              <a:ext uri="{FF2B5EF4-FFF2-40B4-BE49-F238E27FC236}">
                <a16:creationId xmlns:a16="http://schemas.microsoft.com/office/drawing/2014/main" id="{0CAEDD1C-080A-4B95-BB62-BAA3491C15E7}"/>
              </a:ext>
            </a:extLst>
          </p:cNvPr>
          <p:cNvSpPr txBox="1"/>
          <p:nvPr/>
        </p:nvSpPr>
        <p:spPr>
          <a:xfrm>
            <a:off x="1149555" y="1302105"/>
            <a:ext cx="6872328" cy="873572"/>
          </a:xfrm>
          <a:prstGeom prst="rect">
            <a:avLst/>
          </a:prstGeom>
          <a:noFill/>
        </p:spPr>
        <p:txBody>
          <a:bodyPr wrap="square">
            <a:spAutoFit/>
          </a:bodyPr>
          <a:lstStyle/>
          <a:p>
            <a:pPr>
              <a:lnSpc>
                <a:spcPct val="15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二维位置编码</a:t>
            </a:r>
          </a:p>
          <a:p>
            <a:pPr>
              <a:lnSpc>
                <a:spcPct val="150000"/>
              </a:lnSpc>
            </a:pP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B72C19-14B8-4DEB-8475-F59C9F2B7F10}"/>
                  </a:ext>
                </a:extLst>
              </p:cNvPr>
              <p:cNvSpPr txBox="1"/>
              <p:nvPr/>
            </p:nvSpPr>
            <p:spPr>
              <a:xfrm>
                <a:off x="1424051" y="1738891"/>
                <a:ext cx="9734859" cy="3064172"/>
              </a:xfrm>
              <a:prstGeom prst="rect">
                <a:avLst/>
              </a:prstGeom>
              <a:noFill/>
              <a:ln>
                <a:noFill/>
              </a:ln>
            </p:spPr>
            <p:txBody>
              <a:bodyPr wrap="square">
                <a:spAutoFit/>
              </a:bodyPr>
              <a:lstStyle/>
              <a:p>
                <a:pPr>
                  <a:lnSpc>
                    <a:spcPct val="150000"/>
                  </a:lnSpc>
                  <a:spcAft>
                    <a:spcPts val="900"/>
                  </a:spcAft>
                </a:pPr>
                <a:r>
                  <a:rPr lang="en-US" altLang="zh-CN" sz="2000" dirty="0">
                    <a:latin typeface="Times New Roman" panose="02020603050405020304" pitchFamily="18" charset="0"/>
                    <a:cs typeface="Times New Roman" panose="02020603050405020304" pitchFamily="18" charset="0"/>
                  </a:rPr>
                  <a:t>用二维位置编码处理输入</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𝑥</m:t>
                    </m:r>
                  </m:oMath>
                </a14:m>
                <a:r>
                  <a:rPr lang="en-US" altLang="zh-CN" sz="2000" dirty="0" err="1">
                    <a:latin typeface="Times New Roman" panose="02020603050405020304" pitchFamily="18" charset="0"/>
                    <a:cs typeface="Times New Roman" panose="02020603050405020304" pitchFamily="18" charset="0"/>
                  </a:rPr>
                  <a:t>的A部分和B部分的相对位置关系。每个词元被赋予两个位置编码</a:t>
                </a:r>
                <a:r>
                  <a:rPr lang="en-US" altLang="zh-CN" sz="2000" dirty="0">
                    <a:latin typeface="Times New Roman" panose="02020603050405020304" pitchFamily="18" charset="0"/>
                    <a:cs typeface="Times New Roman" panose="02020603050405020304" pitchFamily="18" charset="0"/>
                  </a:rPr>
                  <a:t>：</a:t>
                </a:r>
              </a:p>
              <a:p>
                <a:pPr marL="342900" indent="-342900">
                  <a:spcAft>
                    <a:spcPts val="900"/>
                  </a:spcAft>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第一个位置编码表示词元在损坏文本</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𝑥</m:t>
                        </m:r>
                      </m:e>
                      <m:sub>
                        <m:r>
                          <m:rPr>
                            <m:nor/>
                          </m:rPr>
                          <a:rPr lang="en-US" altLang="zh-CN" sz="2000">
                            <a:latin typeface="Times New Roman" panose="02020603050405020304" pitchFamily="18" charset="0"/>
                            <a:cs typeface="Times New Roman" panose="02020603050405020304" pitchFamily="18" charset="0"/>
                          </a:rPr>
                          <m:t>corrupt</m:t>
                        </m:r>
                      </m:sub>
                    </m:sSub>
                  </m:oMath>
                </a14:m>
                <a:r>
                  <a:rPr lang="en-US" altLang="zh-CN" sz="2000" dirty="0">
                    <a:latin typeface="Times New Roman" panose="02020603050405020304" pitchFamily="18" charset="0"/>
                    <a:cs typeface="Times New Roman" panose="02020603050405020304" pitchFamily="18" charset="0"/>
                  </a:rPr>
                  <a:t> 中的全局位置</a:t>
                </a:r>
              </a:p>
              <a:p>
                <a:pPr marL="342900" indent="-342900">
                  <a:spcAft>
                    <a:spcPts val="900"/>
                  </a:spcAft>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第二个位置编码表示词元在其所属文本片段（A部分或B部分）的局部位置</a:t>
                </a:r>
                <a:r>
                  <a:rPr lang="en-US" altLang="zh-CN" sz="2000" dirty="0">
                    <a:latin typeface="Times New Roman" panose="02020603050405020304" pitchFamily="18" charset="0"/>
                    <a:cs typeface="Times New Roman" panose="02020603050405020304" pitchFamily="18" charset="0"/>
                  </a:rPr>
                  <a:t>。</a:t>
                </a:r>
              </a:p>
              <a:p>
                <a:pPr>
                  <a:spcAft>
                    <a:spcPts val="900"/>
                  </a:spcAft>
                </a:pPr>
                <a:r>
                  <a:rPr lang="en-US" altLang="zh-CN" sz="2000" dirty="0" err="1">
                    <a:latin typeface="Times New Roman" panose="02020603050405020304" pitchFamily="18" charset="0"/>
                    <a:cs typeface="Times New Roman" panose="02020603050405020304" pitchFamily="18" charset="0"/>
                  </a:rPr>
                  <a:t>这两个位置编码通过可学习的嵌入表示被投影到两个向量中，随后被添加到对应的输入嵌入中</a:t>
                </a:r>
                <a:r>
                  <a:rPr lang="en-US" altLang="zh-CN" sz="2000" dirty="0">
                    <a:latin typeface="Times New Roman" panose="02020603050405020304" pitchFamily="18" charset="0"/>
                    <a:cs typeface="Times New Roman" panose="02020603050405020304" pitchFamily="18" charset="0"/>
                  </a:rPr>
                  <a:t>。</a:t>
                </a:r>
              </a:p>
              <a:p>
                <a:pPr>
                  <a:spcAft>
                    <a:spcPts val="900"/>
                  </a:spcAft>
                </a:pPr>
                <a:endPar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B5B72C19-14B8-4DEB-8475-F59C9F2B7F10}"/>
                  </a:ext>
                </a:extLst>
              </p:cNvPr>
              <p:cNvSpPr txBox="1">
                <a:spLocks noRot="1" noChangeAspect="1" noMove="1" noResize="1" noEditPoints="1" noAdjustHandles="1" noChangeArrowheads="1" noChangeShapeType="1" noTextEdit="1"/>
              </p:cNvSpPr>
              <p:nvPr/>
            </p:nvSpPr>
            <p:spPr>
              <a:xfrm>
                <a:off x="1424051" y="1738891"/>
                <a:ext cx="9734859" cy="3064172"/>
              </a:xfrm>
              <a:prstGeom prst="rect">
                <a:avLst/>
              </a:prstGeom>
              <a:blipFill>
                <a:blip r:embed="rId2"/>
                <a:stretch>
                  <a:fillRect l="-689"/>
                </a:stretch>
              </a:blipFill>
              <a:ln>
                <a:noFill/>
              </a:ln>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2FC4414D-138F-4816-BC9E-7A3A788271A8}"/>
              </a:ext>
            </a:extLst>
          </p:cNvPr>
          <p:cNvPicPr>
            <a:picLocks noChangeAspect="1"/>
          </p:cNvPicPr>
          <p:nvPr/>
        </p:nvPicPr>
        <p:blipFill>
          <a:blip r:embed="rId3"/>
          <a:stretch>
            <a:fillRect/>
          </a:stretch>
        </p:blipFill>
        <p:spPr>
          <a:xfrm>
            <a:off x="3052122" y="4108817"/>
            <a:ext cx="6335406" cy="2749183"/>
          </a:xfrm>
          <a:prstGeom prst="rect">
            <a:avLst/>
          </a:prstGeom>
        </p:spPr>
      </p:pic>
    </p:spTree>
    <p:extLst>
      <p:ext uri="{BB962C8B-B14F-4D97-AF65-F5344CB8AC3E}">
        <p14:creationId xmlns:p14="http://schemas.microsoft.com/office/powerpoint/2010/main" val="160499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49555" y="840440"/>
            <a:ext cx="8148126"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1.6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编解码（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Encoder-Decoder</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GLM</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14603EBF-4784-4EDD-A0A3-CF85E8D1C788}"/>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056021C-0E51-4967-8432-E2D3E22F9F85}"/>
                  </a:ext>
                </a:extLst>
              </p:cNvPr>
              <p:cNvSpPr txBox="1"/>
              <p:nvPr/>
            </p:nvSpPr>
            <p:spPr>
              <a:xfrm>
                <a:off x="794340" y="1422988"/>
                <a:ext cx="10208054" cy="1246495"/>
              </a:xfrm>
              <a:prstGeom prst="rect">
                <a:avLst/>
              </a:prstGeom>
              <a:noFill/>
            </p:spPr>
            <p:txBody>
              <a:bodyPr wrap="square">
                <a:spAutoFit/>
              </a:bodyPr>
              <a:lstStyle/>
              <a:p>
                <a:pPr>
                  <a:spcBef>
                    <a:spcPts val="900"/>
                  </a:spcBef>
                  <a:spcAft>
                    <a:spcPts val="900"/>
                  </a:spcAft>
                </a:pPr>
                <a:r>
                  <a:rPr lang="zh-CN" altLang="en-US" sz="2000" b="1" dirty="0">
                    <a:latin typeface="Times New Roman" panose="02020603050405020304" pitchFamily="18" charset="0"/>
                    <a:ea typeface="等线" panose="02010600030101010101" pitchFamily="2" charset="-122"/>
                    <a:cs typeface="Times New Roman" panose="02020603050405020304" pitchFamily="18" charset="0"/>
                  </a:rPr>
                  <a:t>具体示例</a:t>
                </a:r>
                <a:endParaRPr lang="en-US" altLang="zh-CN" sz="2000" b="1" dirty="0">
                  <a:latin typeface="Times New Roman" panose="02020603050405020304" pitchFamily="18" charset="0"/>
                  <a:ea typeface="等线"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effectLst/>
                    <a:latin typeface="Times New Roman" panose="02020603050405020304" pitchFamily="18" charset="0"/>
                    <a:ea typeface="楷体" panose="02010609060101010101" pitchFamily="49" charset="-122"/>
                    <a:cs typeface="Times New Roman" panose="02020603050405020304" pitchFamily="18" charset="0"/>
                  </a:rPr>
                  <a:t>假设输入文本为“成都是四川省的省会城市”，它由6个词元组成： </a:t>
                </a:r>
                <a14:m>
                  <m:oMath xmlns:m="http://schemas.openxmlformats.org/officeDocument/2006/math">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成都</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是</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四川省</m:t>
                        </m:r>
                        <m:r>
                          <a:rPr lang="en-US" altLang="zh-CN" sz="2000" b="0" i="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的</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省会</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城市</m:t>
                        </m:r>
                      </m:e>
                    </m:d>
                  </m:oMath>
                </a14:m>
                <a:r>
                  <a:rPr lang="zh-CN" altLang="en-US" sz="200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effectLst/>
                    <a:latin typeface="Times New Roman" panose="02020603050405020304" pitchFamily="18" charset="0"/>
                    <a:ea typeface="楷体" panose="02010609060101010101" pitchFamily="49" charset="-122"/>
                    <a:cs typeface="Times New Roman" panose="02020603050405020304" pitchFamily="18" charset="0"/>
                  </a:rPr>
                  <a:t>其中两个文本片段“四川省”和“省会城市”被采样</a:t>
                </a:r>
                <a:r>
                  <a:rPr lang="en-US" altLang="zh-CN" sz="20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1056021C-0E51-4967-8432-E2D3E22F9F85}"/>
                  </a:ext>
                </a:extLst>
              </p:cNvPr>
              <p:cNvSpPr txBox="1">
                <a:spLocks noRot="1" noChangeAspect="1" noMove="1" noResize="1" noEditPoints="1" noAdjustHandles="1" noChangeArrowheads="1" noChangeShapeType="1" noTextEdit="1"/>
              </p:cNvSpPr>
              <p:nvPr/>
            </p:nvSpPr>
            <p:spPr>
              <a:xfrm>
                <a:off x="794340" y="1422988"/>
                <a:ext cx="10208054" cy="1246495"/>
              </a:xfrm>
              <a:prstGeom prst="rect">
                <a:avLst/>
              </a:prstGeom>
              <a:blipFill>
                <a:blip r:embed="rId2"/>
                <a:stretch>
                  <a:fillRect l="-597" t="-2439" b="-6097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DABC5A2-60F8-4DF6-BDBD-D267ABE7708B}"/>
              </a:ext>
            </a:extLst>
          </p:cNvPr>
          <p:cNvPicPr>
            <a:picLocks noChangeAspect="1"/>
          </p:cNvPicPr>
          <p:nvPr/>
        </p:nvPicPr>
        <p:blipFill>
          <a:blip r:embed="rId3"/>
          <a:stretch>
            <a:fillRect/>
          </a:stretch>
        </p:blipFill>
        <p:spPr>
          <a:xfrm>
            <a:off x="4635019" y="5965286"/>
            <a:ext cx="5953125" cy="904875"/>
          </a:xfrm>
          <a:prstGeom prst="rect">
            <a:avLst/>
          </a:prstGeom>
          <a:ln>
            <a:solidFill>
              <a:schemeClr val="accent5">
                <a:lumMod val="75000"/>
              </a:schemeClr>
            </a:solid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453C478-C2DE-4F9F-BEB2-26FD055F9E9B}"/>
                  </a:ext>
                </a:extLst>
              </p:cNvPr>
              <p:cNvSpPr txBox="1"/>
              <p:nvPr/>
            </p:nvSpPr>
            <p:spPr>
              <a:xfrm>
                <a:off x="794340" y="2790366"/>
                <a:ext cx="8881066" cy="986680"/>
              </a:xfrm>
              <a:prstGeom prst="rect">
                <a:avLst/>
              </a:prstGeom>
              <a:noFill/>
            </p:spPr>
            <p:txBody>
              <a:bodyPr wrap="square">
                <a:spAutoFit/>
              </a:bodyPr>
              <a:lstStyle/>
              <a:p>
                <a:pPr>
                  <a:spcBef>
                    <a:spcPts val="900"/>
                  </a:spcBef>
                  <a:spcAft>
                    <a:spcPts val="900"/>
                  </a:spcAft>
                </a:pPr>
                <a:r>
                  <a:rPr lang="en-US" altLang="zh-CN" sz="2000" dirty="0" err="1">
                    <a:effectLst/>
                    <a:latin typeface="Times New Roman" panose="02020603050405020304" pitchFamily="18" charset="0"/>
                    <a:ea typeface="楷体" panose="02010609060101010101" pitchFamily="49" charset="-122"/>
                    <a:cs typeface="Times New Roman" panose="02020603050405020304" pitchFamily="18" charset="0"/>
                  </a:rPr>
                  <a:t>将它们替换为特殊的掩码符号</a:t>
                </a:r>
                <a:r>
                  <a:rPr lang="en-US" altLang="zh-CN" sz="2000" dirty="0">
                    <a:effectLst/>
                    <a:latin typeface="Times New Roman" panose="02020603050405020304" pitchFamily="18" charset="0"/>
                    <a:ea typeface="楷体" panose="02010609060101010101" pitchFamily="49" charset="-122"/>
                    <a:cs typeface="Times New Roman" panose="02020603050405020304" pitchFamily="18" charset="0"/>
                  </a:rPr>
                  <a:t> [MASK] </a:t>
                </a:r>
                <a:r>
                  <a:rPr lang="en-US" altLang="zh-CN" sz="2000" dirty="0" err="1">
                    <a:effectLst/>
                    <a:latin typeface="Times New Roman" panose="02020603050405020304" pitchFamily="18" charset="0"/>
                    <a:ea typeface="楷体" panose="02010609060101010101" pitchFamily="49" charset="-122"/>
                    <a:cs typeface="Times New Roman" panose="02020603050405020304" pitchFamily="18" charset="0"/>
                  </a:rPr>
                  <a:t>得到的损坏文本为</a:t>
                </a:r>
                <a:r>
                  <a:rPr lang="en-US" altLang="zh-CN" sz="2000" dirty="0">
                    <a:effectLst/>
                    <a:latin typeface="Times New Roman" panose="02020603050405020304" pitchFamily="18" charset="0"/>
                    <a:ea typeface="楷体" panose="02010609060101010101" pitchFamily="49" charset="-122"/>
                    <a:cs typeface="Times New Roman" panose="02020603050405020304" pitchFamily="18" charset="0"/>
                  </a:rPr>
                  <a:t>：</a:t>
                </a: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m:rPr>
                              <m:nor/>
                            </m:rPr>
                            <a:rPr lang="en-US" altLang="zh-CN" sz="2000">
                              <a:effectLst/>
                              <a:latin typeface="Times New Roman" panose="02020603050405020304" pitchFamily="18" charset="0"/>
                              <a:ea typeface="楷体" panose="02010609060101010101" pitchFamily="49" charset="-122"/>
                              <a:cs typeface="Times New Roman" panose="02020603050405020304" pitchFamily="18" charset="0"/>
                            </a:rPr>
                            <m:t>corrupt</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成都</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是</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𝑀𝐴𝑆𝐾</m:t>
                          </m:r>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的</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𝑀𝐴𝑆𝐾</m:t>
                          </m:r>
                        </m:e>
                      </m:d>
                    </m:oMath>
                  </m:oMathPara>
                </a14:m>
                <a:endPar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7453C478-C2DE-4F9F-BEB2-26FD055F9E9B}"/>
                  </a:ext>
                </a:extLst>
              </p:cNvPr>
              <p:cNvSpPr txBox="1">
                <a:spLocks noRot="1" noChangeAspect="1" noMove="1" noResize="1" noEditPoints="1" noAdjustHandles="1" noChangeArrowheads="1" noChangeShapeType="1" noTextEdit="1"/>
              </p:cNvSpPr>
              <p:nvPr/>
            </p:nvSpPr>
            <p:spPr>
              <a:xfrm>
                <a:off x="794340" y="2790366"/>
                <a:ext cx="8881066" cy="986680"/>
              </a:xfrm>
              <a:prstGeom prst="rect">
                <a:avLst/>
              </a:prstGeom>
              <a:blipFill>
                <a:blip r:embed="rId4"/>
                <a:stretch>
                  <a:fillRect l="-686" t="-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D0F67C0-CB68-4EDB-BB17-899A04CC0DD4}"/>
                  </a:ext>
                </a:extLst>
              </p:cNvPr>
              <p:cNvSpPr txBox="1"/>
              <p:nvPr/>
            </p:nvSpPr>
            <p:spPr>
              <a:xfrm>
                <a:off x="794340" y="3660452"/>
                <a:ext cx="10603320" cy="1154162"/>
              </a:xfrm>
              <a:prstGeom prst="rect">
                <a:avLst/>
              </a:prstGeom>
              <a:noFill/>
            </p:spPr>
            <p:txBody>
              <a:bodyPr wrap="square">
                <a:spAutoFit/>
              </a:bodyPr>
              <a:lstStyle/>
              <a:p>
                <a:pPr>
                  <a:spcAft>
                    <a:spcPts val="900"/>
                  </a:spcAft>
                </a:pP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GLM </a:t>
                </a:r>
                <a:r>
                  <a:rPr lang="en-US" altLang="zh-CN" sz="1800" dirty="0" err="1">
                    <a:effectLst/>
                    <a:latin typeface="Times New Roman" panose="02020603050405020304" pitchFamily="18" charset="0"/>
                    <a:ea typeface="等线" panose="02010600030101010101" pitchFamily="2" charset="-122"/>
                    <a:cs typeface="Times New Roman" panose="02020603050405020304" pitchFamily="18" charset="0"/>
                  </a:rPr>
                  <a:t>模型将输入</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oMath>
                </a14:m>
                <a:r>
                  <a:rPr lang="en-US" altLang="zh-CN" sz="1800" dirty="0" err="1">
                    <a:effectLst/>
                    <a:latin typeface="Times New Roman" panose="02020603050405020304" pitchFamily="18" charset="0"/>
                    <a:ea typeface="等线" panose="02010600030101010101" pitchFamily="2" charset="-122"/>
                    <a:cs typeface="Times New Roman" panose="02020603050405020304" pitchFamily="18" charset="0"/>
                  </a:rPr>
                  <a:t>分为两部分</a:t>
                </a:r>
                <a:r>
                  <a:rPr lang="zh-CN" altLang="en-US" dirty="0">
                    <a:latin typeface="Times New Roman" panose="02020603050405020304" pitchFamily="18" charset="0"/>
                    <a:ea typeface="等线" panose="02010600030101010101" pitchFamily="2" charset="-122"/>
                    <a:cs typeface="Times New Roman" panose="02020603050405020304" pitchFamily="18" charset="0"/>
                  </a:rPr>
                  <a:t>：</a:t>
                </a:r>
                <a:endParaRPr lang="en-US" altLang="zh-CN" dirty="0">
                  <a:latin typeface="Times New Roman" panose="02020603050405020304" pitchFamily="18" charset="0"/>
                  <a:ea typeface="等线" panose="02010600030101010101" pitchFamily="2" charset="-122"/>
                  <a:cs typeface="Times New Roman" panose="02020603050405020304" pitchFamily="18" charset="0"/>
                </a:endParaRPr>
              </a:p>
              <a:p>
                <a:pPr algn="just">
                  <a:spcAft>
                    <a:spcPts val="900"/>
                  </a:spcAft>
                </a:pPr>
                <a:r>
                  <a:rPr lang="en-US" altLang="zh-CN" sz="1800" b="1"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b="1" dirty="0" err="1">
                    <a:effectLst/>
                    <a:latin typeface="Times New Roman" panose="02020603050405020304" pitchFamily="18" charset="0"/>
                    <a:ea typeface="等线" panose="02010600030101010101" pitchFamily="2" charset="-122"/>
                    <a:cs typeface="Times New Roman" panose="02020603050405020304" pitchFamily="18" charset="0"/>
                  </a:rPr>
                  <a:t>A部分（损坏文本</a:t>
                </a:r>
                <a:r>
                  <a:rPr lang="en-US" altLang="zh-CN" sz="1800" b="1"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成都</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是</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𝑀𝐴𝑆𝐾</m:t>
                        </m:r>
                      </m:e>
                    </m:d>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的</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𝑀𝐴𝑆𝐾</m:t>
                        </m:r>
                      </m:e>
                    </m:d>
                  </m:oMath>
                </a14:m>
                <a:endPar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spcAft>
                    <a:spcPts val="900"/>
                  </a:spcAft>
                </a:pPr>
                <a:r>
                  <a:rPr lang="en-US" altLang="zh-CN" sz="1800" b="1"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b="1" dirty="0" err="1">
                    <a:effectLst/>
                    <a:latin typeface="Times New Roman" panose="02020603050405020304" pitchFamily="18" charset="0"/>
                    <a:ea typeface="等线" panose="02010600030101010101" pitchFamily="2" charset="-122"/>
                    <a:cs typeface="Times New Roman" panose="02020603050405020304" pitchFamily="18" charset="0"/>
                  </a:rPr>
                  <a:t>B部分（被掩码的片段</a:t>
                </a:r>
                <a:r>
                  <a:rPr lang="en-US" altLang="zh-CN" sz="1800" b="1"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四川省</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省会</m:t>
                    </m:r>
                    <m:r>
                      <a:rPr lang="en-US" altLang="zh-CN" sz="1800" b="0" i="1"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城市</m:t>
                    </m:r>
                  </m:oMath>
                </a14:m>
                <a:endPar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D0F67C0-CB68-4EDB-BB17-899A04CC0DD4}"/>
                  </a:ext>
                </a:extLst>
              </p:cNvPr>
              <p:cNvSpPr txBox="1">
                <a:spLocks noRot="1" noChangeAspect="1" noMove="1" noResize="1" noEditPoints="1" noAdjustHandles="1" noChangeArrowheads="1" noChangeShapeType="1" noTextEdit="1"/>
              </p:cNvSpPr>
              <p:nvPr/>
            </p:nvSpPr>
            <p:spPr>
              <a:xfrm>
                <a:off x="794340" y="3660452"/>
                <a:ext cx="10603320" cy="1154162"/>
              </a:xfrm>
              <a:prstGeom prst="rect">
                <a:avLst/>
              </a:prstGeom>
              <a:blipFill>
                <a:blip r:embed="rId5"/>
                <a:stretch>
                  <a:fillRect l="-460" t="-3158" b="-7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48118FF-934F-4F81-8920-A55BEF9229B4}"/>
                  </a:ext>
                </a:extLst>
              </p:cNvPr>
              <p:cNvSpPr txBox="1"/>
              <p:nvPr/>
            </p:nvSpPr>
            <p:spPr>
              <a:xfrm>
                <a:off x="694349" y="4871147"/>
                <a:ext cx="10603320" cy="1546577"/>
              </a:xfrm>
              <a:prstGeom prst="rect">
                <a:avLst/>
              </a:prstGeom>
              <a:noFill/>
            </p:spPr>
            <p:txBody>
              <a:bodyPr wrap="square">
                <a:spAutoFit/>
              </a:bodyPr>
              <a:lstStyle/>
              <a:p>
                <a:pPr>
                  <a:spcBef>
                    <a:spcPts val="900"/>
                  </a:spcBef>
                  <a:spcAft>
                    <a:spcPts val="900"/>
                  </a:spcAft>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B部分进行重排，假设重排后的顺序为“省会城市”和“</a:t>
                </a:r>
                <a:r>
                  <a:rPr lang="en-US" altLang="zh-CN" sz="1800" dirty="0" err="1">
                    <a:effectLst/>
                    <a:latin typeface="Times New Roman" panose="02020603050405020304" pitchFamily="18" charset="0"/>
                    <a:ea typeface="楷体" panose="02010609060101010101" pitchFamily="49" charset="-122"/>
                    <a:cs typeface="Times New Roman" panose="02020603050405020304" pitchFamily="18" charset="0"/>
                  </a:rPr>
                  <a:t>四川省</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err="1">
                    <a:effectLst/>
                    <a:latin typeface="Times New Roman" panose="02020603050405020304" pitchFamily="18" charset="0"/>
                    <a:ea typeface="楷体" panose="02010609060101010101" pitchFamily="49" charset="-122"/>
                    <a:cs typeface="Times New Roman" panose="02020603050405020304" pitchFamily="18" charset="0"/>
                  </a:rPr>
                  <a:t>再将A部分和B部分组成序列输入GLM中，并加上起始标志</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 [S]，即：</a:t>
                </a:r>
                <a:endPar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成都</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是</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𝑀𝐴𝑆𝐾</m:t>
                          </m:r>
                        </m:e>
                      </m:d>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的</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𝑀𝐴𝑆𝐾</m:t>
                          </m:r>
                        </m:e>
                      </m:d>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𝑆</m:t>
                          </m:r>
                        </m:e>
                      </m:d>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省会</m:t>
                      </m:r>
                      <m:r>
                        <a:rPr lang="en-US" altLang="zh-CN" sz="1800" b="0" i="1"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城市</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𝑆</m:t>
                          </m:r>
                        </m:e>
                      </m:d>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四川省</m:t>
                      </m:r>
                    </m:oMath>
                  </m:oMathPara>
                </a14:m>
                <a:endPar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a:spcBef>
                    <a:spcPts val="900"/>
                  </a:spcBef>
                  <a:spcAft>
                    <a:spcPts val="900"/>
                  </a:spcAft>
                </a:pPr>
                <a:r>
                  <a:rPr lang="en-US" altLang="zh-CN" sz="1800" dirty="0" err="1">
                    <a:effectLst/>
                    <a:latin typeface="Times New Roman" panose="02020603050405020304" pitchFamily="18" charset="0"/>
                    <a:ea typeface="楷体" panose="02010609060101010101" pitchFamily="49" charset="-122"/>
                    <a:cs typeface="Times New Roman" panose="02020603050405020304" pitchFamily="18" charset="0"/>
                  </a:rPr>
                  <a:t>其中，用二维位置编码进行位置编码</a:t>
                </a:r>
                <a:endPar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F48118FF-934F-4F81-8920-A55BEF9229B4}"/>
                  </a:ext>
                </a:extLst>
              </p:cNvPr>
              <p:cNvSpPr txBox="1">
                <a:spLocks noRot="1" noChangeAspect="1" noMove="1" noResize="1" noEditPoints="1" noAdjustHandles="1" noChangeArrowheads="1" noChangeShapeType="1" noTextEdit="1"/>
              </p:cNvSpPr>
              <p:nvPr/>
            </p:nvSpPr>
            <p:spPr>
              <a:xfrm>
                <a:off x="694349" y="4871147"/>
                <a:ext cx="10603320" cy="1546577"/>
              </a:xfrm>
              <a:prstGeom prst="rect">
                <a:avLst/>
              </a:prstGeom>
              <a:blipFill>
                <a:blip r:embed="rId6"/>
                <a:stretch>
                  <a:fillRect l="-518" t="-2756" r="-1495" b="-43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8244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7052616" y="2382215"/>
            <a:ext cx="3197169" cy="477054"/>
          </a:xfrm>
          <a:prstGeom prst="rect">
            <a:avLst/>
          </a:prstGeom>
        </p:spPr>
        <p:txBody>
          <a:bodyPr vert="horz" wrap="square" lIns="0" tIns="15240" rIns="0" bIns="0" rtlCol="0" anchor="ctr" anchorCtr="0">
            <a:spAutoFit/>
          </a:bodyPr>
          <a:lstStyle/>
          <a:p>
            <a:pPr>
              <a:lnSpc>
                <a:spcPct val="100000"/>
              </a:lnSpc>
              <a:tabLst>
                <a:tab pos="425958" algn="l"/>
                <a:tab pos="426720" algn="l"/>
              </a:tabLst>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75360" y="502927"/>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
        <p:nvSpPr>
          <p:cNvPr id="5" name="文本框 4">
            <a:extLst>
              <a:ext uri="{FF2B5EF4-FFF2-40B4-BE49-F238E27FC236}">
                <a16:creationId xmlns:a16="http://schemas.microsoft.com/office/drawing/2014/main" id="{76EC496F-327B-4EE6-AB09-B61C558AC2D0}"/>
              </a:ext>
            </a:extLst>
          </p:cNvPr>
          <p:cNvSpPr txBox="1"/>
          <p:nvPr/>
        </p:nvSpPr>
        <p:spPr>
          <a:xfrm>
            <a:off x="1071053" y="1606057"/>
            <a:ext cx="5556046" cy="553998"/>
          </a:xfrm>
          <a:prstGeom prst="rect">
            <a:avLst/>
          </a:prstGeom>
          <a:noFill/>
        </p:spPr>
        <p:txBody>
          <a:bodyPr wrap="square">
            <a:spAutoFit/>
          </a:bodyPr>
          <a:lstStyle/>
          <a:p>
            <a:r>
              <a:rPr lang="en-US" altLang="zh-CN"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solidFill>
                <a:schemeClr val="accent5">
                  <a:lumMod val="75000"/>
                </a:schemeClr>
              </a:solidFill>
            </a:endParaRPr>
          </a:p>
        </p:txBody>
      </p:sp>
      <p:sp>
        <p:nvSpPr>
          <p:cNvPr id="7" name="文本框 6">
            <a:extLst>
              <a:ext uri="{FF2B5EF4-FFF2-40B4-BE49-F238E27FC236}">
                <a16:creationId xmlns:a16="http://schemas.microsoft.com/office/drawing/2014/main" id="{8415D44F-EA82-4EC7-8631-FAF8B383737E}"/>
              </a:ext>
            </a:extLst>
          </p:cNvPr>
          <p:cNvSpPr txBox="1"/>
          <p:nvPr/>
        </p:nvSpPr>
        <p:spPr>
          <a:xfrm>
            <a:off x="1305719" y="2131207"/>
            <a:ext cx="6097772" cy="169610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编码大语言模型</a:t>
            </a:r>
            <a:endParaRPr lang="en-US" altLang="zh-CN"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解码大语言模型</a:t>
            </a:r>
            <a:endParaRPr lang="en-US" altLang="zh-CN"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编解码大语言模型</a:t>
            </a:r>
            <a:endParaRPr lang="zh-CN" altLang="en-US" sz="2400" dirty="0">
              <a:solidFill>
                <a:schemeClr val="accent5">
                  <a:lumMod val="75000"/>
                </a:schemeClr>
              </a:solidFill>
            </a:endParaRPr>
          </a:p>
        </p:txBody>
      </p:sp>
      <p:sp>
        <p:nvSpPr>
          <p:cNvPr id="9" name="文本框 8">
            <a:extLst>
              <a:ext uri="{FF2B5EF4-FFF2-40B4-BE49-F238E27FC236}">
                <a16:creationId xmlns:a16="http://schemas.microsoft.com/office/drawing/2014/main" id="{AF637F58-8164-45DB-BA14-5377017C9C3C}"/>
              </a:ext>
            </a:extLst>
          </p:cNvPr>
          <p:cNvSpPr txBox="1"/>
          <p:nvPr/>
        </p:nvSpPr>
        <p:spPr>
          <a:xfrm>
            <a:off x="1071053" y="4120339"/>
            <a:ext cx="5244687" cy="553998"/>
          </a:xfrm>
          <a:prstGeom prst="rect">
            <a:avLst/>
          </a:prstGeom>
          <a:noFill/>
        </p:spPr>
        <p:txBody>
          <a:bodyPr wrap="square">
            <a:spAutoFit/>
          </a:bodyPr>
          <a:lstStyle/>
          <a:p>
            <a:r>
              <a:rPr lang="en-US" altLang="zh-CN" sz="30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30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solidFill>
                <a:schemeClr val="accent2">
                  <a:lumMod val="75000"/>
                </a:schemeClr>
              </a:solidFill>
            </a:endParaRPr>
          </a:p>
        </p:txBody>
      </p:sp>
      <p:sp>
        <p:nvSpPr>
          <p:cNvPr id="11" name="文本框 10">
            <a:extLst>
              <a:ext uri="{FF2B5EF4-FFF2-40B4-BE49-F238E27FC236}">
                <a16:creationId xmlns:a16="http://schemas.microsoft.com/office/drawing/2014/main" id="{4D9D9020-711E-4118-8CE2-F51E9BCDFF6B}"/>
              </a:ext>
            </a:extLst>
          </p:cNvPr>
          <p:cNvSpPr txBox="1"/>
          <p:nvPr/>
        </p:nvSpPr>
        <p:spPr>
          <a:xfrm>
            <a:off x="1401413" y="4621547"/>
            <a:ext cx="2702755" cy="169584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FAT</a:t>
            </a:r>
            <a:r>
              <a:rPr lang="zh-CN" altLang="en-US"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模型</a:t>
            </a:r>
            <a:endParaRPr lang="en-US" altLang="zh-CN"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AFT</a:t>
            </a:r>
            <a:r>
              <a:rPr lang="zh-CN" altLang="en-US"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模型</a:t>
            </a:r>
            <a:endParaRPr lang="en-US" altLang="zh-CN"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RWKV</a:t>
            </a:r>
            <a:r>
              <a:rPr lang="zh-CN" altLang="en-US"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solidFill>
                <a:schemeClr val="accent2">
                  <a:lumMod val="75000"/>
                </a:schemeClr>
              </a:solidFill>
            </a:endParaRPr>
          </a:p>
        </p:txBody>
      </p:sp>
      <p:sp>
        <p:nvSpPr>
          <p:cNvPr id="12" name="文本框 11">
            <a:extLst>
              <a:ext uri="{FF2B5EF4-FFF2-40B4-BE49-F238E27FC236}">
                <a16:creationId xmlns:a16="http://schemas.microsoft.com/office/drawing/2014/main" id="{3E62FC49-CB05-447B-AFCF-0DF911F8F2C1}"/>
              </a:ext>
            </a:extLst>
          </p:cNvPr>
          <p:cNvSpPr txBox="1"/>
          <p:nvPr/>
        </p:nvSpPr>
        <p:spPr>
          <a:xfrm>
            <a:off x="7275219" y="2845524"/>
            <a:ext cx="3059625" cy="224285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归一化技术</a:t>
            </a:r>
            <a:endPar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激活函数</a:t>
            </a:r>
            <a:endPar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位置编码</a:t>
            </a:r>
            <a:endPar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注意力与偏置</a:t>
            </a:r>
            <a:endPar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0922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226396" y="878859"/>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2.1 FAT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DF3D4F1C-0A7B-48A2-BD87-99AB58118263}"/>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7AE825F-C474-4882-9521-2A002AC3E026}"/>
                  </a:ext>
                </a:extLst>
              </p:cNvPr>
              <p:cNvSpPr txBox="1"/>
              <p:nvPr/>
            </p:nvSpPr>
            <p:spPr>
              <a:xfrm>
                <a:off x="294198" y="1702210"/>
                <a:ext cx="5562592" cy="369332"/>
              </a:xfrm>
              <a:prstGeom prst="rect">
                <a:avLst/>
              </a:prstGeom>
              <a:noFill/>
              <a:ln w="28575">
                <a:solidFill>
                  <a:srgbClr val="FF0000"/>
                </a:solidFill>
              </a:ln>
            </p:spPr>
            <p:txBody>
              <a:bodyPr wrap="square" rtlCol="0">
                <a:spAutoFit/>
              </a:bodyPr>
              <a:lstStyle/>
              <a:p>
                <a:r>
                  <a:rPr lang="en-US" altLang="zh-CN" b="1" dirty="0">
                    <a:latin typeface="Times New Roman" panose="02020603050405020304" pitchFamily="18" charset="0"/>
                    <a:cs typeface="Times New Roman" panose="02020603050405020304" pitchFamily="18" charset="0"/>
                  </a:rPr>
                  <a:t>Transformer</a:t>
                </a:r>
                <a:r>
                  <a:rPr lang="zh-CN" altLang="en-US" b="1" dirty="0">
                    <a:latin typeface="Times New Roman" panose="02020603050405020304" pitchFamily="18" charset="0"/>
                    <a:cs typeface="Times New Roman" panose="02020603050405020304" pitchFamily="18" charset="0"/>
                  </a:rPr>
                  <a:t>的弊端：</a:t>
                </a:r>
                <a:r>
                  <a:rPr lang="zh-CN" altLang="en-US" dirty="0">
                    <a:latin typeface="Times New Roman" panose="02020603050405020304" pitchFamily="18" charset="0"/>
                    <a:cs typeface="Times New Roman" panose="02020603050405020304" pitchFamily="18" charset="0"/>
                  </a:rPr>
                  <a:t>注意力机制时间复杂为</a:t>
                </a:r>
                <a14:m>
                  <m:oMath xmlns:m="http://schemas.openxmlformats.org/officeDocument/2006/math">
                    <m:r>
                      <a:rPr lang="zh-CN" altLang="en-US" i="1" smtClean="0">
                        <a:latin typeface="Cambria Math" panose="02040503050406030204" pitchFamily="18" charset="0"/>
                      </a:rPr>
                      <m:t>𝒪</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47AE825F-C474-4882-9521-2A002AC3E026}"/>
                  </a:ext>
                </a:extLst>
              </p:cNvPr>
              <p:cNvSpPr txBox="1">
                <a:spLocks noRot="1" noChangeAspect="1" noMove="1" noResize="1" noEditPoints="1" noAdjustHandles="1" noChangeArrowheads="1" noChangeShapeType="1" noTextEdit="1"/>
              </p:cNvSpPr>
              <p:nvPr/>
            </p:nvSpPr>
            <p:spPr>
              <a:xfrm>
                <a:off x="294198" y="1702210"/>
                <a:ext cx="5562592" cy="369332"/>
              </a:xfrm>
              <a:prstGeom prst="rect">
                <a:avLst/>
              </a:prstGeom>
              <a:blipFill>
                <a:blip r:embed="rId2"/>
                <a:stretch>
                  <a:fillRect l="-680" b="-18182"/>
                </a:stretch>
              </a:blipFill>
              <a:ln w="28575">
                <a:solidFill>
                  <a:srgbClr val="FF0000"/>
                </a:solidFill>
              </a:ln>
            </p:spPr>
            <p:txBody>
              <a:bodyPr/>
              <a:lstStyle/>
              <a:p>
                <a:r>
                  <a:rPr lang="en-US">
                    <a:noFill/>
                  </a:rPr>
                  <a:t> </a:t>
                </a:r>
              </a:p>
            </p:txBody>
          </p:sp>
        </mc:Fallback>
      </mc:AlternateContent>
      <p:pic>
        <p:nvPicPr>
          <p:cNvPr id="2" name="图片 1">
            <a:extLst>
              <a:ext uri="{FF2B5EF4-FFF2-40B4-BE49-F238E27FC236}">
                <a16:creationId xmlns:a16="http://schemas.microsoft.com/office/drawing/2014/main" id="{B6421A85-B8C8-436D-A1AE-00D9F562BF3A}"/>
              </a:ext>
            </a:extLst>
          </p:cNvPr>
          <p:cNvPicPr>
            <a:picLocks noChangeAspect="1"/>
          </p:cNvPicPr>
          <p:nvPr/>
        </p:nvPicPr>
        <p:blipFill>
          <a:blip r:embed="rId3"/>
          <a:stretch>
            <a:fillRect/>
          </a:stretch>
        </p:blipFill>
        <p:spPr>
          <a:xfrm>
            <a:off x="6096000" y="2030726"/>
            <a:ext cx="5673751" cy="4229100"/>
          </a:xfrm>
          <a:prstGeom prst="rect">
            <a:avLst/>
          </a:prstGeom>
        </p:spPr>
      </p:pic>
      <p:sp>
        <p:nvSpPr>
          <p:cNvPr id="4" name="矩形 3">
            <a:extLst>
              <a:ext uri="{FF2B5EF4-FFF2-40B4-BE49-F238E27FC236}">
                <a16:creationId xmlns:a16="http://schemas.microsoft.com/office/drawing/2014/main" id="{EFA711BD-A482-4A66-9787-0C911B5831E6}"/>
              </a:ext>
            </a:extLst>
          </p:cNvPr>
          <p:cNvSpPr/>
          <p:nvPr/>
        </p:nvSpPr>
        <p:spPr>
          <a:xfrm>
            <a:off x="294198" y="4534823"/>
            <a:ext cx="5562592" cy="707886"/>
          </a:xfrm>
          <a:prstGeom prst="rect">
            <a:avLst/>
          </a:prstGeom>
        </p:spPr>
        <p:txBody>
          <a:bodyPr wrap="square">
            <a:spAutoFit/>
          </a:bodyPr>
          <a:lstStyle/>
          <a:p>
            <a:r>
              <a:rPr lang="en-US" altLang="zh-CN" sz="2000" dirty="0">
                <a:solidFill>
                  <a:srgbClr val="000000"/>
                </a:solidFill>
                <a:latin typeface="FandolSong-Regular-Identity-H"/>
              </a:rPr>
              <a:t>FAT</a:t>
            </a:r>
            <a:r>
              <a:rPr lang="zh-CN" altLang="en-US" sz="2000" dirty="0">
                <a:solidFill>
                  <a:srgbClr val="000000"/>
                </a:solidFill>
                <a:latin typeface="FandolSong-Regular-Identity-H"/>
              </a:rPr>
              <a:t>模型重新构造了原始</a:t>
            </a:r>
            <a:r>
              <a:rPr lang="en-US" altLang="zh-CN" sz="2000" dirty="0">
                <a:solidFill>
                  <a:srgbClr val="000000"/>
                </a:solidFill>
                <a:latin typeface="LMRoman10-Regular-Identity-H"/>
              </a:rPr>
              <a:t>Transformer </a:t>
            </a:r>
            <a:r>
              <a:rPr lang="zh-CN" altLang="en-US" sz="2000" dirty="0">
                <a:solidFill>
                  <a:srgbClr val="000000"/>
                </a:solidFill>
                <a:latin typeface="FandolSong-Regular-Identity-H"/>
              </a:rPr>
              <a:t>模型中的自注意力机制，引入了基于</a:t>
            </a:r>
            <a:r>
              <a:rPr lang="zh-CN" altLang="en-US" sz="2000" b="1" dirty="0">
                <a:solidFill>
                  <a:srgbClr val="C00000"/>
                </a:solidFill>
                <a:latin typeface="FandolSong-Regular-Identity-H"/>
              </a:rPr>
              <a:t>核函数</a:t>
            </a:r>
            <a:r>
              <a:rPr lang="zh-CN" altLang="en-US" sz="2000" dirty="0">
                <a:solidFill>
                  <a:srgbClr val="000000"/>
                </a:solidFill>
                <a:latin typeface="FandolSong-Regular-Identity-H"/>
              </a:rPr>
              <a:t>的特征映射。</a:t>
            </a:r>
            <a:r>
              <a:rPr lang="zh-CN" altLang="en-US" sz="2000" dirty="0"/>
              <a:t> </a:t>
            </a:r>
          </a:p>
        </p:txBody>
      </p:sp>
      <p:sp>
        <p:nvSpPr>
          <p:cNvPr id="6" name="TextBox 5">
            <a:extLst>
              <a:ext uri="{FF2B5EF4-FFF2-40B4-BE49-F238E27FC236}">
                <a16:creationId xmlns:a16="http://schemas.microsoft.com/office/drawing/2014/main" id="{A925C494-15A8-6E3D-A54B-732DDEF5837E}"/>
              </a:ext>
            </a:extLst>
          </p:cNvPr>
          <p:cNvSpPr txBox="1"/>
          <p:nvPr/>
        </p:nvSpPr>
        <p:spPr>
          <a:xfrm>
            <a:off x="584521" y="5817510"/>
            <a:ext cx="4243866" cy="646331"/>
          </a:xfrm>
          <a:prstGeom prst="rect">
            <a:avLst/>
          </a:prstGeom>
          <a:noFill/>
        </p:spPr>
        <p:txBody>
          <a:bodyPr wrap="square">
            <a:spAutoFit/>
          </a:bodyPr>
          <a:lstStyle/>
          <a:p>
            <a:r>
              <a:rPr lang="en-US" dirty="0">
                <a:hlinkClick r:id="rId4"/>
              </a:rPr>
              <a:t>https://arxiv.org/abs/2006.16236</a:t>
            </a:r>
            <a:endParaRPr lang="en-US" dirty="0"/>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AC8258-E503-EC72-9F4D-F1D7A8929C55}"/>
                  </a:ext>
                </a:extLst>
              </p:cNvPr>
              <p:cNvSpPr txBox="1"/>
              <p:nvPr/>
            </p:nvSpPr>
            <p:spPr>
              <a:xfrm>
                <a:off x="294198" y="2323177"/>
                <a:ext cx="5562592" cy="2041200"/>
              </a:xfrm>
              <a:prstGeom prst="rect">
                <a:avLst/>
              </a:prstGeom>
              <a:noFill/>
              <a:ln>
                <a:solidFill>
                  <a:schemeClr val="tx2"/>
                </a:solidFill>
              </a:ln>
            </p:spPr>
            <p:txBody>
              <a:bodyPr wrap="square">
                <a:spAutoFit/>
              </a:bodyPr>
              <a:lstStyle/>
              <a:p>
                <a:r>
                  <a:rPr lang="en-US" dirty="0">
                    <a:latin typeface="+mn-ea"/>
                  </a:rPr>
                  <a:t>考虑输入和输出序列长度都是</a:t>
                </a:r>
                <a:r>
                  <a:rPr lang="zh-CN" altLang="en-US" dirty="0">
                    <a:latin typeface="+mn-ea"/>
                  </a:rPr>
                  <a:t> </a:t>
                </a:r>
                <a:r>
                  <a:rPr lang="en-US" i="1" dirty="0">
                    <a:latin typeface="+mn-ea"/>
                  </a:rPr>
                  <a:t>n</a:t>
                </a:r>
                <a:r>
                  <a:rPr lang="zh-CN" altLang="en-US" dirty="0">
                    <a:latin typeface="+mn-ea"/>
                  </a:rPr>
                  <a:t>，维度是 </a:t>
                </a:r>
                <a:r>
                  <a:rPr lang="en-US" altLang="zh-CN" i="1" dirty="0">
                    <a:latin typeface="+mn-ea"/>
                  </a:rPr>
                  <a:t>d</a:t>
                </a:r>
                <a:r>
                  <a:rPr lang="zh-CN" altLang="en-US" i="1" dirty="0">
                    <a:latin typeface="+mn-ea"/>
                  </a:rPr>
                  <a:t>。</a:t>
                </a:r>
                <a:endParaRPr lang="en-US" altLang="zh-CN" i="1" dirty="0">
                  <a:latin typeface="+mn-ea"/>
                </a:endParaRPr>
              </a:p>
              <a:p>
                <a:endParaRPr lang="en-US" altLang="zh-CN" i="1" dirty="0">
                  <a:latin typeface="+mn-ea"/>
                </a:endParaRPr>
              </a:p>
              <a:p>
                <a:r>
                  <a:rPr lang="zh-CN" altLang="en-US" dirty="0">
                    <a:latin typeface="+mn-ea"/>
                  </a:rPr>
                  <a:t>对于</a:t>
                </a:r>
                <a:r>
                  <a:rPr lang="en-US" altLang="zh-CN" dirty="0">
                    <a:latin typeface="+mn-ea"/>
                  </a:rPr>
                  <a:t>RNN</a:t>
                </a:r>
                <a:r>
                  <a:rPr lang="zh-CN" altLang="en-US" dirty="0">
                    <a:latin typeface="+mn-ea"/>
                  </a:rPr>
                  <a:t>结构，其隐藏层权重是</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ℝ</m:t>
                        </m:r>
                      </m:e>
                      <m:sup>
                        <m:r>
                          <a:rPr lang="en-US" b="0" i="1" smtClean="0">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𝑑</m:t>
                        </m:r>
                      </m:sup>
                    </m:sSup>
                    <m:r>
                      <a:rPr lang="zh-CN" altLang="en-US" b="0" i="1" smtClean="0">
                        <a:latin typeface="Cambria Math" panose="02040503050406030204" pitchFamily="18" charset="0"/>
                      </a:rPr>
                      <m:t>，</m:t>
                    </m:r>
                  </m:oMath>
                </a14:m>
                <a:r>
                  <a:rPr lang="en-US" i="1" dirty="0">
                    <a:latin typeface="+mn-ea"/>
                  </a:rPr>
                  <a:t>n</a:t>
                </a:r>
                <a:r>
                  <a:rPr lang="zh-CN" altLang="en-US" i="1" dirty="0">
                    <a:latin typeface="+mn-ea"/>
                  </a:rPr>
                  <a:t> </a:t>
                </a:r>
                <a:r>
                  <a:rPr lang="en-US" dirty="0" err="1">
                    <a:latin typeface="+mn-ea"/>
                  </a:rPr>
                  <a:t>个时间步的总复杂度是</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e>
                    </m:d>
                    <m:r>
                      <a:rPr lang="zh-CN" altLang="en-US" b="0" i="0" smtClean="0">
                        <a:latin typeface="Cambria Math" panose="02040503050406030204" pitchFamily="18" charset="0"/>
                      </a:rPr>
                      <m:t>；</m:t>
                    </m:r>
                    <m:r>
                      <a:rPr lang="zh-CN" altLang="en-US" b="0" i="1" smtClean="0">
                        <a:solidFill>
                          <a:srgbClr val="C00000"/>
                        </a:solidFill>
                        <a:latin typeface="Cambria Math" panose="02040503050406030204" pitchFamily="18" charset="0"/>
                      </a:rPr>
                      <m:t>无法并行</m:t>
                    </m:r>
                    <m:r>
                      <a:rPr lang="en-US" altLang="zh-CN" b="0" i="1" smtClean="0">
                        <a:solidFill>
                          <a:srgbClr val="C00000"/>
                        </a:solidFill>
                        <a:latin typeface="Cambria Math" panose="02040503050406030204" pitchFamily="18" charset="0"/>
                      </a:rPr>
                      <m:t>!</m:t>
                    </m:r>
                  </m:oMath>
                </a14:m>
                <a:endParaRPr lang="en-US" dirty="0">
                  <a:latin typeface="+mn-ea"/>
                </a:endParaRPr>
              </a:p>
              <a:p>
                <a:endParaRPr lang="en-US" dirty="0">
                  <a:latin typeface="+mn-ea"/>
                </a:endParaRPr>
              </a:p>
              <a:p>
                <a:r>
                  <a:rPr lang="en-US" dirty="0" err="1">
                    <a:latin typeface="+mn-ea"/>
                  </a:rPr>
                  <a:t>对于自注意力结构</a:t>
                </a:r>
                <a:r>
                  <a:rPr lang="zh-CN" altLang="en-US" dirty="0">
                    <a:latin typeface="+mn-ea"/>
                  </a:rPr>
                  <a:t>，</a:t>
                </a:r>
                <a:r>
                  <a:rPr lang="en-US" altLang="zh-CN" dirty="0">
                    <a:latin typeface="+mn-ea"/>
                  </a:rPr>
                  <a:t>Q</a:t>
                </a:r>
                <a:r>
                  <a:rPr lang="zh-CN" altLang="en-US" dirty="0">
                    <a:latin typeface="+mn-ea"/>
                  </a:rPr>
                  <a:t>、</a:t>
                </a:r>
                <a:r>
                  <a:rPr lang="en-US" altLang="zh-CN" dirty="0">
                    <a:latin typeface="+mn-ea"/>
                  </a:rPr>
                  <a:t>K</a:t>
                </a:r>
                <a:r>
                  <a:rPr lang="zh-CN" altLang="en-US" dirty="0">
                    <a:latin typeface="+mn-ea"/>
                  </a:rPr>
                  <a:t>和</a:t>
                </a:r>
                <a:r>
                  <a:rPr lang="en-US" altLang="zh-CN" dirty="0">
                    <a:latin typeface="+mn-ea"/>
                  </a:rPr>
                  <a:t>V</a:t>
                </a:r>
                <a:r>
                  <a:rPr lang="zh-CN" altLang="en-US" dirty="0">
                    <a:latin typeface="+mn-ea"/>
                  </a:rPr>
                  <a:t>都是</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ℝ</m:t>
                        </m:r>
                      </m:e>
                      <m:sup>
                        <m:r>
                          <a:rPr lang="en-US" b="0" i="1" smtClean="0">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𝑑</m:t>
                        </m:r>
                      </m:sup>
                    </m:sSup>
                  </m:oMath>
                </a14:m>
                <a:r>
                  <a:rPr lang="zh-CN" altLang="en-US" dirty="0">
                    <a:latin typeface="+mn-ea"/>
                  </a:rPr>
                  <a:t>，总复杂度是</a:t>
                </a:r>
                <a14:m>
                  <m:oMath xmlns:m="http://schemas.openxmlformats.org/officeDocument/2006/math">
                    <m:r>
                      <a:rPr lang="en-US" b="0" i="1" smtClean="0">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0" i="1" smtClean="0">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𝑑</m:t>
                        </m:r>
                      </m:e>
                    </m:d>
                    <m:r>
                      <a:rPr lang="zh-CN" altLang="en-US" b="0" i="0" smtClean="0">
                        <a:latin typeface="Cambria Math" panose="02040503050406030204" pitchFamily="18" charset="0"/>
                      </a:rPr>
                      <m:t>；</m:t>
                    </m:r>
                  </m:oMath>
                </a14:m>
                <a:r>
                  <a:rPr lang="en-US" dirty="0">
                    <a:solidFill>
                      <a:srgbClr val="C00000"/>
                    </a:solidFill>
                    <a:latin typeface="+mn-ea"/>
                  </a:rPr>
                  <a:t>能够并行</a:t>
                </a:r>
                <a:r>
                  <a:rPr lang="zh-CN" altLang="en-US" dirty="0">
                    <a:solidFill>
                      <a:srgbClr val="C00000"/>
                    </a:solidFill>
                    <a:latin typeface="+mn-ea"/>
                  </a:rPr>
                  <a:t>！</a:t>
                </a:r>
                <a:endParaRPr lang="en-US" dirty="0">
                  <a:solidFill>
                    <a:srgbClr val="C00000"/>
                  </a:solidFill>
                  <a:latin typeface="+mn-ea"/>
                </a:endParaRPr>
              </a:p>
            </p:txBody>
          </p:sp>
        </mc:Choice>
        <mc:Fallback xmlns="">
          <p:sp>
            <p:nvSpPr>
              <p:cNvPr id="7" name="TextBox 6">
                <a:extLst>
                  <a:ext uri="{FF2B5EF4-FFF2-40B4-BE49-F238E27FC236}">
                    <a16:creationId xmlns:a16="http://schemas.microsoft.com/office/drawing/2014/main" id="{C7AC8258-E503-EC72-9F4D-F1D7A8929C55}"/>
                  </a:ext>
                </a:extLst>
              </p:cNvPr>
              <p:cNvSpPr txBox="1">
                <a:spLocks noRot="1" noChangeAspect="1" noMove="1" noResize="1" noEditPoints="1" noAdjustHandles="1" noChangeArrowheads="1" noChangeShapeType="1" noTextEdit="1"/>
              </p:cNvSpPr>
              <p:nvPr/>
            </p:nvSpPr>
            <p:spPr>
              <a:xfrm>
                <a:off x="294198" y="2323177"/>
                <a:ext cx="5562592" cy="2041200"/>
              </a:xfrm>
              <a:prstGeom prst="rect">
                <a:avLst/>
              </a:prstGeom>
              <a:blipFill>
                <a:blip r:embed="rId5"/>
                <a:stretch>
                  <a:fillRect l="-682" t="-2454" b="-3067"/>
                </a:stretch>
              </a:blipFill>
              <a:ln>
                <a:solidFill>
                  <a:schemeClr val="tx2"/>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9D8057F5-5238-410F-2D65-8848AEFB477D}"/>
              </a:ext>
            </a:extLst>
          </p:cNvPr>
          <p:cNvPicPr>
            <a:picLocks noChangeAspect="1"/>
          </p:cNvPicPr>
          <p:nvPr/>
        </p:nvPicPr>
        <p:blipFill>
          <a:blip r:embed="rId6"/>
          <a:stretch>
            <a:fillRect/>
          </a:stretch>
        </p:blipFill>
        <p:spPr>
          <a:xfrm>
            <a:off x="6335212" y="1129824"/>
            <a:ext cx="5281672" cy="783087"/>
          </a:xfrm>
          <a:prstGeom prst="rect">
            <a:avLst/>
          </a:prstGeom>
        </p:spPr>
      </p:pic>
    </p:spTree>
    <p:extLst>
      <p:ext uri="{BB962C8B-B14F-4D97-AF65-F5344CB8AC3E}">
        <p14:creationId xmlns:p14="http://schemas.microsoft.com/office/powerpoint/2010/main" val="1291853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FB1F0-38B2-79A0-6ED4-419D2D3DD988}"/>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2AFACBF1-D6CD-A709-B6AA-7449971AF403}"/>
              </a:ext>
            </a:extLst>
          </p:cNvPr>
          <p:cNvSpPr txBox="1"/>
          <p:nvPr/>
        </p:nvSpPr>
        <p:spPr>
          <a:xfrm>
            <a:off x="1226396" y="878859"/>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2.1 FAT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模型：核方法</a:t>
            </a:r>
            <a:endParaRPr lang="zh-CN" altLang="en-US" sz="2400" dirty="0"/>
          </a:p>
        </p:txBody>
      </p:sp>
      <p:sp>
        <p:nvSpPr>
          <p:cNvPr id="3" name="文本框 2">
            <a:extLst>
              <a:ext uri="{FF2B5EF4-FFF2-40B4-BE49-F238E27FC236}">
                <a16:creationId xmlns:a16="http://schemas.microsoft.com/office/drawing/2014/main" id="{918B8CA8-C7AD-2AC6-7369-1DC693C73F19}"/>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grpSp>
        <p:nvGrpSpPr>
          <p:cNvPr id="13" name="Group 12">
            <a:extLst>
              <a:ext uri="{FF2B5EF4-FFF2-40B4-BE49-F238E27FC236}">
                <a16:creationId xmlns:a16="http://schemas.microsoft.com/office/drawing/2014/main" id="{EE44285B-2C6C-5EE4-2ED7-485AFE9ABBFE}"/>
              </a:ext>
            </a:extLst>
          </p:cNvPr>
          <p:cNvGrpSpPr/>
          <p:nvPr/>
        </p:nvGrpSpPr>
        <p:grpSpPr>
          <a:xfrm>
            <a:off x="1623536" y="2159582"/>
            <a:ext cx="8701081" cy="2782807"/>
            <a:chOff x="385046" y="1650297"/>
            <a:chExt cx="8094418" cy="2330250"/>
          </a:xfrm>
        </p:grpSpPr>
        <p:pic>
          <p:nvPicPr>
            <p:cNvPr id="5" name="Picture 4">
              <a:extLst>
                <a:ext uri="{FF2B5EF4-FFF2-40B4-BE49-F238E27FC236}">
                  <a16:creationId xmlns:a16="http://schemas.microsoft.com/office/drawing/2014/main" id="{A0544817-AC47-0797-9E42-5908581C91E5}"/>
                </a:ext>
              </a:extLst>
            </p:cNvPr>
            <p:cNvPicPr>
              <a:picLocks noChangeAspect="1"/>
            </p:cNvPicPr>
            <p:nvPr/>
          </p:nvPicPr>
          <p:blipFill>
            <a:blip r:embed="rId2"/>
            <a:srcRect b="88601"/>
            <a:stretch/>
          </p:blipFill>
          <p:spPr>
            <a:xfrm>
              <a:off x="385046" y="1650297"/>
              <a:ext cx="7772400" cy="553999"/>
            </a:xfrm>
            <a:prstGeom prst="rect">
              <a:avLst/>
            </a:prstGeom>
          </p:spPr>
        </p:pic>
        <p:pic>
          <p:nvPicPr>
            <p:cNvPr id="12" name="Picture 11">
              <a:extLst>
                <a:ext uri="{FF2B5EF4-FFF2-40B4-BE49-F238E27FC236}">
                  <a16:creationId xmlns:a16="http://schemas.microsoft.com/office/drawing/2014/main" id="{86F66057-F28B-A01C-7156-3BC68318958B}"/>
                </a:ext>
              </a:extLst>
            </p:cNvPr>
            <p:cNvPicPr>
              <a:picLocks noChangeAspect="1"/>
            </p:cNvPicPr>
            <p:nvPr/>
          </p:nvPicPr>
          <p:blipFill>
            <a:blip r:embed="rId2"/>
            <a:srcRect t="61288"/>
            <a:stretch/>
          </p:blipFill>
          <p:spPr>
            <a:xfrm>
              <a:off x="707064" y="2099084"/>
              <a:ext cx="7772400" cy="1881463"/>
            </a:xfrm>
            <a:prstGeom prst="rect">
              <a:avLst/>
            </a:prstGeom>
          </p:spPr>
        </p:pic>
      </p:grpSp>
    </p:spTree>
    <p:extLst>
      <p:ext uri="{BB962C8B-B14F-4D97-AF65-F5344CB8AC3E}">
        <p14:creationId xmlns:p14="http://schemas.microsoft.com/office/powerpoint/2010/main" val="3788439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226396" y="878859"/>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2.1 FAT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DF3D4F1C-0A7B-48A2-BD87-99AB58118263}"/>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pic>
        <p:nvPicPr>
          <p:cNvPr id="10" name="图片 9">
            <a:extLst>
              <a:ext uri="{FF2B5EF4-FFF2-40B4-BE49-F238E27FC236}">
                <a16:creationId xmlns:a16="http://schemas.microsoft.com/office/drawing/2014/main" id="{106C0EB0-2540-4C18-8EF6-E2BDDCFF11AD}"/>
              </a:ext>
            </a:extLst>
          </p:cNvPr>
          <p:cNvPicPr>
            <a:picLocks noChangeAspect="1"/>
          </p:cNvPicPr>
          <p:nvPr/>
        </p:nvPicPr>
        <p:blipFill>
          <a:blip r:embed="rId2"/>
          <a:stretch>
            <a:fillRect/>
          </a:stretch>
        </p:blipFill>
        <p:spPr>
          <a:xfrm>
            <a:off x="7828619" y="6061757"/>
            <a:ext cx="2762250" cy="438150"/>
          </a:xfrm>
          <a:prstGeom prst="rect">
            <a:avLst/>
          </a:prstGeom>
        </p:spPr>
      </p:pic>
      <p:pic>
        <p:nvPicPr>
          <p:cNvPr id="11" name="图片 10">
            <a:extLst>
              <a:ext uri="{FF2B5EF4-FFF2-40B4-BE49-F238E27FC236}">
                <a16:creationId xmlns:a16="http://schemas.microsoft.com/office/drawing/2014/main" id="{799F8A8E-DBFF-4D1A-ABF1-2E309851BC08}"/>
              </a:ext>
            </a:extLst>
          </p:cNvPr>
          <p:cNvPicPr>
            <a:picLocks noChangeAspect="1"/>
          </p:cNvPicPr>
          <p:nvPr/>
        </p:nvPicPr>
        <p:blipFill>
          <a:blip r:embed="rId3"/>
          <a:stretch>
            <a:fillRect/>
          </a:stretch>
        </p:blipFill>
        <p:spPr>
          <a:xfrm>
            <a:off x="8054940" y="6456333"/>
            <a:ext cx="1895475" cy="342900"/>
          </a:xfrm>
          <a:prstGeom prst="rect">
            <a:avLst/>
          </a:prstGeom>
        </p:spPr>
      </p:pic>
      <p:sp>
        <p:nvSpPr>
          <p:cNvPr id="17" name="文本框 16">
            <a:extLst>
              <a:ext uri="{FF2B5EF4-FFF2-40B4-BE49-F238E27FC236}">
                <a16:creationId xmlns:a16="http://schemas.microsoft.com/office/drawing/2014/main" id="{43EE117B-5B33-4081-8C4B-75B9E12F58B2}"/>
              </a:ext>
            </a:extLst>
          </p:cNvPr>
          <p:cNvSpPr txBox="1"/>
          <p:nvPr/>
        </p:nvSpPr>
        <p:spPr>
          <a:xfrm>
            <a:off x="7646612" y="2290206"/>
            <a:ext cx="2712130" cy="369332"/>
          </a:xfrm>
          <a:prstGeom prst="rect">
            <a:avLst/>
          </a:prstGeom>
          <a:noFill/>
        </p:spPr>
        <p:txBody>
          <a:bodyPr wrap="square" rtlCol="0">
            <a:spAutoFit/>
          </a:bodyPr>
          <a:lstStyle/>
          <a:p>
            <a:r>
              <a:rPr lang="en-US" altLang="zh-CN" b="1" dirty="0">
                <a:solidFill>
                  <a:schemeClr val="accent1">
                    <a:lumMod val="50000"/>
                  </a:schemeClr>
                </a:solidFill>
                <a:latin typeface="Times New Roman" panose="02020603050405020304" pitchFamily="18" charset="0"/>
                <a:cs typeface="Times New Roman" panose="02020603050405020304" pitchFamily="18" charset="0"/>
              </a:rPr>
              <a:t>FAT</a:t>
            </a:r>
            <a:r>
              <a:rPr lang="zh-CN" altLang="en-US" b="1" dirty="0">
                <a:solidFill>
                  <a:schemeClr val="accent1">
                    <a:lumMod val="50000"/>
                  </a:schemeClr>
                </a:solidFill>
                <a:latin typeface="Times New Roman" panose="02020603050405020304" pitchFamily="18" charset="0"/>
                <a:cs typeface="Times New Roman" panose="02020603050405020304" pitchFamily="18" charset="0"/>
              </a:rPr>
              <a:t>注意力机制</a:t>
            </a:r>
          </a:p>
        </p:txBody>
      </p:sp>
      <p:pic>
        <p:nvPicPr>
          <p:cNvPr id="2" name="图片 1">
            <a:extLst>
              <a:ext uri="{FF2B5EF4-FFF2-40B4-BE49-F238E27FC236}">
                <a16:creationId xmlns:a16="http://schemas.microsoft.com/office/drawing/2014/main" id="{ACCF4AC2-BC88-44FE-A2F9-A038A51D3EF1}"/>
              </a:ext>
            </a:extLst>
          </p:cNvPr>
          <p:cNvPicPr>
            <a:picLocks noChangeAspect="1"/>
          </p:cNvPicPr>
          <p:nvPr/>
        </p:nvPicPr>
        <p:blipFill>
          <a:blip r:embed="rId4"/>
          <a:stretch>
            <a:fillRect/>
          </a:stretch>
        </p:blipFill>
        <p:spPr>
          <a:xfrm>
            <a:off x="1155778" y="2807159"/>
            <a:ext cx="2762250" cy="819150"/>
          </a:xfrm>
          <a:prstGeom prst="rect">
            <a:avLst/>
          </a:prstGeom>
        </p:spPr>
      </p:pic>
      <p:sp>
        <p:nvSpPr>
          <p:cNvPr id="20" name="文本框 19">
            <a:extLst>
              <a:ext uri="{FF2B5EF4-FFF2-40B4-BE49-F238E27FC236}">
                <a16:creationId xmlns:a16="http://schemas.microsoft.com/office/drawing/2014/main" id="{ECC4F63B-F777-4BB4-88A4-2F3DFAF5F50F}"/>
              </a:ext>
            </a:extLst>
          </p:cNvPr>
          <p:cNvSpPr txBox="1"/>
          <p:nvPr/>
        </p:nvSpPr>
        <p:spPr>
          <a:xfrm>
            <a:off x="1042206" y="2196295"/>
            <a:ext cx="3810724" cy="369332"/>
          </a:xfrm>
          <a:prstGeom prst="rect">
            <a:avLst/>
          </a:prstGeom>
          <a:noFill/>
        </p:spPr>
        <p:txBody>
          <a:bodyPr wrap="square" rtlCol="0">
            <a:spAutoFit/>
          </a:bodyPr>
          <a:lstStyle/>
          <a:p>
            <a:r>
              <a:rPr lang="zh-CN" altLang="en-US" b="1" dirty="0">
                <a:solidFill>
                  <a:schemeClr val="accent1">
                    <a:lumMod val="50000"/>
                  </a:schemeClr>
                </a:solidFill>
                <a:latin typeface="Times New Roman" panose="02020603050405020304" pitchFamily="18" charset="0"/>
                <a:cs typeface="Times New Roman" panose="02020603050405020304" pitchFamily="18" charset="0"/>
              </a:rPr>
              <a:t>传统 </a:t>
            </a:r>
            <a:r>
              <a:rPr lang="en-US" altLang="zh-CN" b="1" dirty="0">
                <a:solidFill>
                  <a:schemeClr val="accent1">
                    <a:lumMod val="50000"/>
                  </a:schemeClr>
                </a:solidFill>
                <a:latin typeface="Times New Roman" panose="02020603050405020304" pitchFamily="18" charset="0"/>
                <a:cs typeface="Times New Roman" panose="02020603050405020304" pitchFamily="18" charset="0"/>
              </a:rPr>
              <a:t>Transformer </a:t>
            </a:r>
            <a:r>
              <a:rPr lang="zh-CN" altLang="en-US" b="1" dirty="0">
                <a:solidFill>
                  <a:schemeClr val="accent1">
                    <a:lumMod val="50000"/>
                  </a:schemeClr>
                </a:solidFill>
                <a:latin typeface="Times New Roman" panose="02020603050405020304" pitchFamily="18" charset="0"/>
                <a:cs typeface="Times New Roman" panose="02020603050405020304" pitchFamily="18" charset="0"/>
              </a:rPr>
              <a:t>中的自注意力</a:t>
            </a:r>
          </a:p>
        </p:txBody>
      </p:sp>
      <p:sp>
        <p:nvSpPr>
          <p:cNvPr id="4" name="箭头: 下 3">
            <a:extLst>
              <a:ext uri="{FF2B5EF4-FFF2-40B4-BE49-F238E27FC236}">
                <a16:creationId xmlns:a16="http://schemas.microsoft.com/office/drawing/2014/main" id="{EEE24A89-76EC-439B-9002-B8FEE1B7D782}"/>
              </a:ext>
            </a:extLst>
          </p:cNvPr>
          <p:cNvSpPr/>
          <p:nvPr/>
        </p:nvSpPr>
        <p:spPr>
          <a:xfrm>
            <a:off x="2303604" y="3850674"/>
            <a:ext cx="258621" cy="819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401D1A-FE2B-48AA-A09D-C24AADEDAA2F}"/>
              </a:ext>
            </a:extLst>
          </p:cNvPr>
          <p:cNvSpPr/>
          <p:nvPr/>
        </p:nvSpPr>
        <p:spPr>
          <a:xfrm>
            <a:off x="2500249" y="4077163"/>
            <a:ext cx="3014726" cy="646331"/>
          </a:xfrm>
          <a:prstGeom prst="rect">
            <a:avLst/>
          </a:prstGeom>
        </p:spPr>
        <p:txBody>
          <a:bodyPr wrap="square">
            <a:spAutoFit/>
          </a:bodyPr>
          <a:lstStyle/>
          <a:p>
            <a:r>
              <a:rPr lang="zh-CN" altLang="en-US" dirty="0">
                <a:solidFill>
                  <a:srgbClr val="000000"/>
                </a:solidFill>
                <a:latin typeface="FandolSong-Regular-Identity-H"/>
              </a:rPr>
              <a:t>用下标 </a:t>
            </a:r>
            <a:r>
              <a:rPr lang="en-US" altLang="zh-CN" i="1" dirty="0" err="1">
                <a:solidFill>
                  <a:srgbClr val="000000"/>
                </a:solidFill>
                <a:latin typeface="CMMI10"/>
              </a:rPr>
              <a:t>i</a:t>
            </a:r>
            <a:r>
              <a:rPr lang="en-US" altLang="zh-CN" i="1" dirty="0">
                <a:solidFill>
                  <a:srgbClr val="000000"/>
                </a:solidFill>
                <a:latin typeface="CMMI10"/>
              </a:rPr>
              <a:t> </a:t>
            </a:r>
            <a:r>
              <a:rPr lang="zh-CN" altLang="en-US" dirty="0">
                <a:solidFill>
                  <a:srgbClr val="000000"/>
                </a:solidFill>
                <a:latin typeface="FandolSong-Regular-Identity-H"/>
              </a:rPr>
              <a:t>来表示矩阵的第 </a:t>
            </a:r>
            <a:r>
              <a:rPr lang="en-US" altLang="zh-CN" i="1" dirty="0" err="1">
                <a:solidFill>
                  <a:srgbClr val="000000"/>
                </a:solidFill>
                <a:latin typeface="CMMI10"/>
              </a:rPr>
              <a:t>i</a:t>
            </a:r>
            <a:r>
              <a:rPr lang="en-US" altLang="zh-CN" i="1" dirty="0">
                <a:solidFill>
                  <a:srgbClr val="000000"/>
                </a:solidFill>
                <a:latin typeface="CMMI10"/>
              </a:rPr>
              <a:t> </a:t>
            </a:r>
            <a:r>
              <a:rPr lang="zh-CN" altLang="en-US" dirty="0">
                <a:solidFill>
                  <a:srgbClr val="000000"/>
                </a:solidFill>
                <a:latin typeface="FandolSong-Regular-Identity-H"/>
              </a:rPr>
              <a:t>行</a:t>
            </a:r>
            <a:r>
              <a:rPr lang="zh-CN" altLang="en-US" dirty="0"/>
              <a:t> </a:t>
            </a:r>
            <a:br>
              <a:rPr lang="zh-CN" altLang="en-US" dirty="0"/>
            </a:br>
            <a:endParaRPr lang="zh-CN" altLang="en-US" dirty="0"/>
          </a:p>
        </p:txBody>
      </p:sp>
      <p:pic>
        <p:nvPicPr>
          <p:cNvPr id="7" name="图片 6">
            <a:extLst>
              <a:ext uri="{FF2B5EF4-FFF2-40B4-BE49-F238E27FC236}">
                <a16:creationId xmlns:a16="http://schemas.microsoft.com/office/drawing/2014/main" id="{5B5FDDB9-BA2C-440F-BB3B-D73030FD8E1F}"/>
              </a:ext>
            </a:extLst>
          </p:cNvPr>
          <p:cNvPicPr>
            <a:picLocks noChangeAspect="1"/>
          </p:cNvPicPr>
          <p:nvPr/>
        </p:nvPicPr>
        <p:blipFill>
          <a:blip r:embed="rId5"/>
          <a:stretch>
            <a:fillRect/>
          </a:stretch>
        </p:blipFill>
        <p:spPr>
          <a:xfrm>
            <a:off x="1140587" y="4846274"/>
            <a:ext cx="2867025" cy="800100"/>
          </a:xfrm>
          <a:prstGeom prst="rect">
            <a:avLst/>
          </a:prstGeom>
        </p:spPr>
      </p:pic>
      <p:pic>
        <p:nvPicPr>
          <p:cNvPr id="15" name="图片 14">
            <a:extLst>
              <a:ext uri="{FF2B5EF4-FFF2-40B4-BE49-F238E27FC236}">
                <a16:creationId xmlns:a16="http://schemas.microsoft.com/office/drawing/2014/main" id="{87EEB7F4-5E9B-43E0-957B-85E6C3CA59A7}"/>
              </a:ext>
            </a:extLst>
          </p:cNvPr>
          <p:cNvPicPr>
            <a:picLocks noChangeAspect="1"/>
          </p:cNvPicPr>
          <p:nvPr/>
        </p:nvPicPr>
        <p:blipFill>
          <a:blip r:embed="rId6"/>
          <a:stretch>
            <a:fillRect/>
          </a:stretch>
        </p:blipFill>
        <p:spPr>
          <a:xfrm>
            <a:off x="1969262" y="5930602"/>
            <a:ext cx="3114675" cy="762000"/>
          </a:xfrm>
          <a:prstGeom prst="rect">
            <a:avLst/>
          </a:prstGeom>
        </p:spPr>
      </p:pic>
      <p:sp>
        <p:nvSpPr>
          <p:cNvPr id="21" name="对话气泡: 圆角矩形 20">
            <a:extLst>
              <a:ext uri="{FF2B5EF4-FFF2-40B4-BE49-F238E27FC236}">
                <a16:creationId xmlns:a16="http://schemas.microsoft.com/office/drawing/2014/main" id="{617CFE05-C2D1-4E4A-8930-AD887C9E86CC}"/>
              </a:ext>
            </a:extLst>
          </p:cNvPr>
          <p:cNvSpPr/>
          <p:nvPr/>
        </p:nvSpPr>
        <p:spPr>
          <a:xfrm>
            <a:off x="15546" y="3867841"/>
            <a:ext cx="2250082" cy="966433"/>
          </a:xfrm>
          <a:prstGeom prst="wedgeRoundRectCallout">
            <a:avLst>
              <a:gd name="adj1" fmla="val 14102"/>
              <a:gd name="adj2" fmla="val -100487"/>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两层嵌套的 </a:t>
            </a:r>
            <a:r>
              <a:rPr lang="en-US" altLang="zh-CN" dirty="0"/>
              <a:t>for </a:t>
            </a:r>
            <a:r>
              <a:rPr lang="zh-CN" altLang="en-US" dirty="0"/>
              <a:t>循环：</a:t>
            </a:r>
            <a:r>
              <a:rPr lang="en-US" altLang="zh-CN" dirty="0"/>
              <a:t>j</a:t>
            </a:r>
            <a:r>
              <a:rPr lang="zh-CN" altLang="en-US" dirty="0"/>
              <a:t>和</a:t>
            </a:r>
            <a:r>
              <a:rPr lang="en-US" altLang="zh-CN" dirty="0" err="1"/>
              <a:t>i</a:t>
            </a:r>
            <a:r>
              <a:rPr lang="zh-CN" altLang="en-US" dirty="0"/>
              <a:t> </a:t>
            </a:r>
            <a:endParaRPr lang="en-US" altLang="zh-CN" dirty="0"/>
          </a:p>
          <a:p>
            <a:pPr algn="ctr"/>
            <a:r>
              <a:rPr lang="zh-CN" altLang="en-US" dirty="0"/>
              <a:t>计算复杂度为 </a:t>
            </a:r>
            <a:r>
              <a:rPr lang="en-US" altLang="zh-CN" dirty="0"/>
              <a:t>O(N</a:t>
            </a:r>
            <a:r>
              <a:rPr lang="en-US" altLang="zh-CN" baseline="30000" dirty="0"/>
              <a:t>2</a:t>
            </a:r>
            <a:r>
              <a:rPr lang="en-US" altLang="zh-CN" dirty="0"/>
              <a:t>)</a:t>
            </a:r>
            <a:endParaRPr lang="zh-CN" altLang="en-US" dirty="0"/>
          </a:p>
        </p:txBody>
      </p:sp>
      <p:sp>
        <p:nvSpPr>
          <p:cNvPr id="22" name="箭头: 下 21">
            <a:extLst>
              <a:ext uri="{FF2B5EF4-FFF2-40B4-BE49-F238E27FC236}">
                <a16:creationId xmlns:a16="http://schemas.microsoft.com/office/drawing/2014/main" id="{649424CD-19CD-4BE1-AB60-E500879FFAF0}"/>
              </a:ext>
            </a:extLst>
          </p:cNvPr>
          <p:cNvSpPr/>
          <p:nvPr/>
        </p:nvSpPr>
        <p:spPr>
          <a:xfrm>
            <a:off x="2536903" y="5511502"/>
            <a:ext cx="161021" cy="463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a:extLst>
              <a:ext uri="{FF2B5EF4-FFF2-40B4-BE49-F238E27FC236}">
                <a16:creationId xmlns:a16="http://schemas.microsoft.com/office/drawing/2014/main" id="{39744AE5-EF88-41F3-85D5-79A56C5D2920}"/>
              </a:ext>
            </a:extLst>
          </p:cNvPr>
          <p:cNvSpPr/>
          <p:nvPr/>
        </p:nvSpPr>
        <p:spPr>
          <a:xfrm rot="16200000">
            <a:off x="6190414" y="5054524"/>
            <a:ext cx="131392" cy="240876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C643AFD-8E7D-49B1-BE3E-E0E6443CC86E}"/>
              </a:ext>
            </a:extLst>
          </p:cNvPr>
          <p:cNvSpPr/>
          <p:nvPr/>
        </p:nvSpPr>
        <p:spPr>
          <a:xfrm>
            <a:off x="5637128" y="5855272"/>
            <a:ext cx="1638300" cy="369332"/>
          </a:xfrm>
          <a:prstGeom prst="rect">
            <a:avLst/>
          </a:prstGeom>
        </p:spPr>
        <p:txBody>
          <a:bodyPr wrap="square">
            <a:spAutoFit/>
          </a:bodyPr>
          <a:lstStyle/>
          <a:p>
            <a:r>
              <a:rPr lang="zh-CN" altLang="en-US" dirty="0">
                <a:solidFill>
                  <a:srgbClr val="000000"/>
                </a:solidFill>
                <a:latin typeface="FandolSong-Regular-Identity-H"/>
              </a:rPr>
              <a:t>采用核函数</a:t>
            </a:r>
            <a:r>
              <a:rPr lang="zh-CN" altLang="en-US" dirty="0"/>
              <a:t> </a:t>
            </a:r>
          </a:p>
        </p:txBody>
      </p:sp>
      <p:sp>
        <p:nvSpPr>
          <p:cNvPr id="25" name="箭头: 下 24">
            <a:extLst>
              <a:ext uri="{FF2B5EF4-FFF2-40B4-BE49-F238E27FC236}">
                <a16:creationId xmlns:a16="http://schemas.microsoft.com/office/drawing/2014/main" id="{98FEB33A-49F2-4DA3-9EE4-99DD31AC19D6}"/>
              </a:ext>
            </a:extLst>
          </p:cNvPr>
          <p:cNvSpPr/>
          <p:nvPr/>
        </p:nvSpPr>
        <p:spPr>
          <a:xfrm rot="10800000">
            <a:off x="8054940" y="5678435"/>
            <a:ext cx="161021" cy="463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01CC6619-BD22-4BEC-ACF4-2BD90ADD92B3}"/>
              </a:ext>
            </a:extLst>
          </p:cNvPr>
          <p:cNvPicPr>
            <a:picLocks noChangeAspect="1"/>
          </p:cNvPicPr>
          <p:nvPr/>
        </p:nvPicPr>
        <p:blipFill>
          <a:blip r:embed="rId7"/>
          <a:stretch>
            <a:fillRect/>
          </a:stretch>
        </p:blipFill>
        <p:spPr>
          <a:xfrm>
            <a:off x="7100661" y="4879611"/>
            <a:ext cx="2781300" cy="733425"/>
          </a:xfrm>
          <a:prstGeom prst="rect">
            <a:avLst/>
          </a:prstGeom>
        </p:spPr>
      </p:pic>
      <p:pic>
        <p:nvPicPr>
          <p:cNvPr id="27" name="图片 26">
            <a:extLst>
              <a:ext uri="{FF2B5EF4-FFF2-40B4-BE49-F238E27FC236}">
                <a16:creationId xmlns:a16="http://schemas.microsoft.com/office/drawing/2014/main" id="{9231CC2B-DD90-48E6-A1D3-501B9FD3D789}"/>
              </a:ext>
            </a:extLst>
          </p:cNvPr>
          <p:cNvPicPr>
            <a:picLocks noChangeAspect="1"/>
          </p:cNvPicPr>
          <p:nvPr/>
        </p:nvPicPr>
        <p:blipFill>
          <a:blip r:embed="rId8"/>
          <a:stretch>
            <a:fillRect/>
          </a:stretch>
        </p:blipFill>
        <p:spPr>
          <a:xfrm>
            <a:off x="7038749" y="3205665"/>
            <a:ext cx="2905125" cy="742950"/>
          </a:xfrm>
          <a:prstGeom prst="rect">
            <a:avLst/>
          </a:prstGeom>
        </p:spPr>
      </p:pic>
      <p:sp>
        <p:nvSpPr>
          <p:cNvPr id="28" name="箭头: 下 27">
            <a:extLst>
              <a:ext uri="{FF2B5EF4-FFF2-40B4-BE49-F238E27FC236}">
                <a16:creationId xmlns:a16="http://schemas.microsoft.com/office/drawing/2014/main" id="{7302AD61-7CDD-42CB-8CAB-3641F275F8EF}"/>
              </a:ext>
            </a:extLst>
          </p:cNvPr>
          <p:cNvSpPr/>
          <p:nvPr/>
        </p:nvSpPr>
        <p:spPr>
          <a:xfrm rot="10800000">
            <a:off x="7828619" y="3949447"/>
            <a:ext cx="258621" cy="819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A571DF5-4042-48F2-BD30-608070330D8D}"/>
              </a:ext>
            </a:extLst>
          </p:cNvPr>
          <p:cNvSpPr/>
          <p:nvPr/>
        </p:nvSpPr>
        <p:spPr>
          <a:xfrm>
            <a:off x="8087240" y="4230838"/>
            <a:ext cx="2018785" cy="369332"/>
          </a:xfrm>
          <a:prstGeom prst="rect">
            <a:avLst/>
          </a:prstGeom>
        </p:spPr>
        <p:txBody>
          <a:bodyPr wrap="square">
            <a:spAutoFit/>
          </a:bodyPr>
          <a:lstStyle/>
          <a:p>
            <a:r>
              <a:rPr lang="zh-CN" altLang="en-US" dirty="0">
                <a:solidFill>
                  <a:srgbClr val="000000"/>
                </a:solidFill>
                <a:latin typeface="FandolSong-Regular-Identity-H"/>
              </a:rPr>
              <a:t>求和项与 </a:t>
            </a:r>
            <a:r>
              <a:rPr lang="en-US" altLang="zh-CN" i="1" dirty="0" err="1">
                <a:solidFill>
                  <a:srgbClr val="000000"/>
                </a:solidFill>
                <a:latin typeface="CMMI10"/>
              </a:rPr>
              <a:t>i</a:t>
            </a:r>
            <a:r>
              <a:rPr lang="en-US" altLang="zh-CN" i="1" dirty="0">
                <a:solidFill>
                  <a:srgbClr val="000000"/>
                </a:solidFill>
                <a:latin typeface="CMMI10"/>
              </a:rPr>
              <a:t> </a:t>
            </a:r>
            <a:r>
              <a:rPr lang="zh-CN" altLang="en-US" dirty="0">
                <a:solidFill>
                  <a:srgbClr val="000000"/>
                </a:solidFill>
                <a:latin typeface="FandolSong-Regular-Identity-H"/>
              </a:rPr>
              <a:t>无关</a:t>
            </a:r>
            <a:r>
              <a:rPr lang="zh-CN" altLang="en-US" dirty="0"/>
              <a:t> </a:t>
            </a:r>
          </a:p>
        </p:txBody>
      </p:sp>
      <mc:AlternateContent xmlns:mc="http://schemas.openxmlformats.org/markup-compatibility/2006" xmlns:a14="http://schemas.microsoft.com/office/drawing/2010/main">
        <mc:Choice Requires="a14">
          <p:sp>
            <p:nvSpPr>
              <p:cNvPr id="5" name="文本框 8">
                <a:extLst>
                  <a:ext uri="{FF2B5EF4-FFF2-40B4-BE49-F238E27FC236}">
                    <a16:creationId xmlns:a16="http://schemas.microsoft.com/office/drawing/2014/main" id="{C871A12E-020D-EDFB-E7A0-9DB890890DB9}"/>
                  </a:ext>
                </a:extLst>
              </p:cNvPr>
              <p:cNvSpPr txBox="1"/>
              <p:nvPr/>
            </p:nvSpPr>
            <p:spPr>
              <a:xfrm>
                <a:off x="2265628" y="1528475"/>
                <a:ext cx="8093114" cy="651269"/>
              </a:xfrm>
              <a:prstGeom prst="rect">
                <a:avLst/>
              </a:prstGeom>
              <a:noFill/>
              <a:ln w="28575">
                <a:solidFill>
                  <a:srgbClr val="FF0000"/>
                </a:solidFill>
              </a:ln>
            </p:spPr>
            <p:txBody>
              <a:bodyPr wrap="square" rtlCol="0">
                <a:spAutoFit/>
              </a:bodyPr>
              <a:lstStyle/>
              <a:p>
                <a:r>
                  <a:rPr lang="zh-CN" altLang="en-US" dirty="0">
                    <a:latin typeface="Times New Roman" panose="02020603050405020304" pitchFamily="18" charset="0"/>
                    <a:cs typeface="Times New Roman" panose="02020603050405020304" pitchFamily="18" charset="0"/>
                  </a:rPr>
                  <a:t>只需要定义一个非负的</a:t>
                </a:r>
                <a:r>
                  <a:rPr lang="en-US" altLang="zh-CN" dirty="0">
                    <a:latin typeface="Times New Roman" panose="02020603050405020304" pitchFamily="18" charset="0"/>
                    <a:cs typeface="Times New Roman" panose="02020603050405020304" pitchFamily="18" charset="0"/>
                  </a:rPr>
                  <a:t>sim</a:t>
                </a:r>
                <a:r>
                  <a:rPr lang="zh-CN" altLang="en-US" dirty="0">
                    <a:latin typeface="Times New Roman" panose="02020603050405020304" pitchFamily="18" charset="0"/>
                    <a:cs typeface="Times New Roman" panose="02020603050405020304" pitchFamily="18" charset="0"/>
                  </a:rPr>
                  <a:t>（用于定义</a:t>
                </a:r>
                <a:r>
                  <a:rPr lang="en-US" altLang="zh-CN" dirty="0">
                    <a:latin typeface="Times New Roman" panose="02020603050405020304" pitchFamily="18" charset="0"/>
                    <a:cs typeface="Times New Roman" panose="02020603050405020304" pitchFamily="18" charset="0"/>
                  </a:rPr>
                  <a:t>Attention</a:t>
                </a:r>
                <a:r>
                  <a:rPr lang="zh-CN" altLang="en-US" dirty="0">
                    <a:latin typeface="Times New Roman" panose="02020603050405020304" pitchFamily="18" charset="0"/>
                    <a:cs typeface="Times New Roman" panose="02020603050405020304" pitchFamily="18" charset="0"/>
                  </a:rPr>
                  <a:t>函数）。这包括所有的核函数：</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b="0" i="1" smtClean="0">
                            <a:latin typeface="Cambria Math" panose="02040503050406030204" pitchFamily="18" charset="0"/>
                            <a:cs typeface="Times New Roman" panose="02020603050405020304" pitchFamily="18" charset="0"/>
                          </a:rPr>
                          <m:t>2×</m:t>
                        </m:r>
                        <m:r>
                          <a:rPr lang="en-US" altLang="zh-CN" b="0" i="1" smtClean="0">
                            <a:latin typeface="Cambria Math" panose="02040503050406030204" pitchFamily="18" charset="0"/>
                            <a:cs typeface="Times New Roman" panose="02020603050405020304" pitchFamily="18" charset="0"/>
                          </a:rPr>
                          <m:t>𝑑</m:t>
                        </m:r>
                      </m:sup>
                    </m:sSup>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ℝ</m:t>
                        </m:r>
                      </m:e>
                      <m:sub>
                        <m:r>
                          <a:rPr lang="en-US" altLang="zh-CN" b="0" i="1" smtClean="0">
                            <a:latin typeface="Cambria Math" panose="02040503050406030204" pitchFamily="18" charset="0"/>
                            <a:cs typeface="Times New Roman" panose="02020603050405020304" pitchFamily="18" charset="0"/>
                          </a:rPr>
                          <m:t>+</m:t>
                        </m:r>
                      </m:sub>
                    </m:sSub>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 name="文本框 8">
                <a:extLst>
                  <a:ext uri="{FF2B5EF4-FFF2-40B4-BE49-F238E27FC236}">
                    <a16:creationId xmlns:a16="http://schemas.microsoft.com/office/drawing/2014/main" id="{C871A12E-020D-EDFB-E7A0-9DB890890DB9}"/>
                  </a:ext>
                </a:extLst>
              </p:cNvPr>
              <p:cNvSpPr txBox="1">
                <a:spLocks noRot="1" noChangeAspect="1" noMove="1" noResize="1" noEditPoints="1" noAdjustHandles="1" noChangeArrowheads="1" noChangeShapeType="1" noTextEdit="1"/>
              </p:cNvSpPr>
              <p:nvPr/>
            </p:nvSpPr>
            <p:spPr>
              <a:xfrm>
                <a:off x="2265628" y="1528475"/>
                <a:ext cx="8093114" cy="651269"/>
              </a:xfrm>
              <a:prstGeom prst="rect">
                <a:avLst/>
              </a:prstGeom>
              <a:blipFill>
                <a:blip r:embed="rId9"/>
                <a:stretch>
                  <a:fillRect l="-469" t="-1818" b="-5455"/>
                </a:stretch>
              </a:blipFill>
              <a:ln w="28575">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14ECC5F0-B18F-3217-739B-723A4132BD66}"/>
              </a:ext>
            </a:extLst>
          </p:cNvPr>
          <p:cNvSpPr txBox="1"/>
          <p:nvPr/>
        </p:nvSpPr>
        <p:spPr>
          <a:xfrm>
            <a:off x="9881961" y="6429901"/>
            <a:ext cx="2467879" cy="369332"/>
          </a:xfrm>
          <a:prstGeom prst="rect">
            <a:avLst/>
          </a:prstGeom>
          <a:noFill/>
        </p:spPr>
        <p:txBody>
          <a:bodyPr wrap="square">
            <a:spAutoFit/>
          </a:bodyPr>
          <a:lstStyle/>
          <a:p>
            <a:r>
              <a:rPr lang="en-US" dirty="0"/>
              <a:t>exponential linear unit</a:t>
            </a:r>
          </a:p>
        </p:txBody>
      </p:sp>
    </p:spTree>
    <p:extLst>
      <p:ext uri="{BB962C8B-B14F-4D97-AF65-F5344CB8AC3E}">
        <p14:creationId xmlns:p14="http://schemas.microsoft.com/office/powerpoint/2010/main" val="702296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7EC00-7985-5495-7FD3-61169C458CB4}"/>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D4961399-1008-A1EE-9E96-7936A7DB53DE}"/>
              </a:ext>
            </a:extLst>
          </p:cNvPr>
          <p:cNvSpPr txBox="1"/>
          <p:nvPr/>
        </p:nvSpPr>
        <p:spPr>
          <a:xfrm>
            <a:off x="1226396" y="878859"/>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2.1 FAT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ELU</a:t>
            </a:r>
            <a:endParaRPr lang="zh-CN" altLang="en-US" sz="2400" dirty="0"/>
          </a:p>
        </p:txBody>
      </p:sp>
      <p:sp>
        <p:nvSpPr>
          <p:cNvPr id="3" name="文本框 2">
            <a:extLst>
              <a:ext uri="{FF2B5EF4-FFF2-40B4-BE49-F238E27FC236}">
                <a16:creationId xmlns:a16="http://schemas.microsoft.com/office/drawing/2014/main" id="{4C72DD88-A9EE-C051-9D1C-25662F9E631D}"/>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pic>
        <p:nvPicPr>
          <p:cNvPr id="9" name="Picture 8">
            <a:extLst>
              <a:ext uri="{FF2B5EF4-FFF2-40B4-BE49-F238E27FC236}">
                <a16:creationId xmlns:a16="http://schemas.microsoft.com/office/drawing/2014/main" id="{3E9A7494-6D5C-E16D-6F39-FDB174903535}"/>
              </a:ext>
            </a:extLst>
          </p:cNvPr>
          <p:cNvPicPr>
            <a:picLocks noChangeAspect="1"/>
          </p:cNvPicPr>
          <p:nvPr/>
        </p:nvPicPr>
        <p:blipFill>
          <a:blip r:embed="rId2"/>
          <a:stretch>
            <a:fillRect/>
          </a:stretch>
        </p:blipFill>
        <p:spPr>
          <a:xfrm>
            <a:off x="2024605" y="1795978"/>
            <a:ext cx="7772400" cy="1715036"/>
          </a:xfrm>
          <a:prstGeom prst="rect">
            <a:avLst/>
          </a:prstGeom>
        </p:spPr>
      </p:pic>
      <p:pic>
        <p:nvPicPr>
          <p:cNvPr id="10242" name="Picture 2">
            <a:extLst>
              <a:ext uri="{FF2B5EF4-FFF2-40B4-BE49-F238E27FC236}">
                <a16:creationId xmlns:a16="http://schemas.microsoft.com/office/drawing/2014/main" id="{F50A4755-4969-0314-7130-B3B4F7A41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692" y="3239327"/>
            <a:ext cx="4604152" cy="345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000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FD0E2E9-0B70-4313-8E04-DAAB40627AF0}"/>
              </a:ext>
            </a:extLst>
          </p:cNvPr>
          <p:cNvSpPr txBox="1"/>
          <p:nvPr/>
        </p:nvSpPr>
        <p:spPr>
          <a:xfrm>
            <a:off x="676715" y="1482996"/>
            <a:ext cx="11253011" cy="1294970"/>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Transformer </a:t>
            </a:r>
            <a:r>
              <a:rPr lang="zh-CN" altLang="en-US" dirty="0">
                <a:latin typeface="Times New Roman" panose="02020603050405020304" pitchFamily="18" charset="0"/>
                <a:cs typeface="Times New Roman" panose="02020603050405020304" pitchFamily="18" charset="0"/>
              </a:rPr>
              <a:t>模型主要由两个核心部分构成：</a:t>
            </a:r>
            <a:r>
              <a:rPr lang="zh-CN" altLang="en-US" b="1" dirty="0">
                <a:latin typeface="Times New Roman" panose="02020603050405020304" pitchFamily="18" charset="0"/>
                <a:cs typeface="Times New Roman" panose="02020603050405020304" pitchFamily="18" charset="0"/>
              </a:rPr>
              <a:t>编码器（</a:t>
            </a:r>
            <a:r>
              <a:rPr lang="en-US" altLang="zh-CN" b="1" dirty="0">
                <a:latin typeface="Times New Roman" panose="02020603050405020304" pitchFamily="18" charset="0"/>
                <a:cs typeface="Times New Roman" panose="02020603050405020304" pitchFamily="18" charset="0"/>
              </a:rPr>
              <a:t>Encoder</a:t>
            </a:r>
            <a:r>
              <a:rPr lang="zh-CN" altLang="en-US" b="1" dirty="0">
                <a:latin typeface="Times New Roman" panose="02020603050405020304" pitchFamily="18" charset="0"/>
                <a:cs typeface="Times New Roman" panose="02020603050405020304" pitchFamily="18" charset="0"/>
              </a:rPr>
              <a:t>）和解码器（</a:t>
            </a:r>
            <a:r>
              <a:rPr lang="en-US" altLang="zh-CN" b="1" dirty="0">
                <a:latin typeface="Times New Roman" panose="02020603050405020304" pitchFamily="18" charset="0"/>
                <a:cs typeface="Times New Roman" panose="02020603050405020304" pitchFamily="18" charset="0"/>
              </a:rPr>
              <a:t>Decoder</a:t>
            </a:r>
            <a:r>
              <a:rPr lang="zh-CN" altLang="en-US" b="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。依托这两个关键组件的不同组合和应用，</a:t>
            </a:r>
            <a:r>
              <a:rPr lang="en-US" altLang="zh-CN" dirty="0">
                <a:latin typeface="Times New Roman" panose="02020603050405020304" pitchFamily="18" charset="0"/>
                <a:cs typeface="Times New Roman" panose="02020603050405020304" pitchFamily="18" charset="0"/>
              </a:rPr>
              <a:t>Transformer </a:t>
            </a:r>
            <a:r>
              <a:rPr lang="zh-CN" altLang="en-US" dirty="0">
                <a:latin typeface="Times New Roman" panose="02020603050405020304" pitchFamily="18" charset="0"/>
                <a:cs typeface="Times New Roman" panose="02020603050405020304" pitchFamily="18" charset="0"/>
              </a:rPr>
              <a:t>模型发展出三种主流架构：</a:t>
            </a:r>
            <a:r>
              <a:rPr lang="zh-CN" altLang="en-US" b="1" dirty="0">
                <a:latin typeface="Times New Roman" panose="02020603050405020304" pitchFamily="18" charset="0"/>
                <a:cs typeface="Times New Roman" panose="02020603050405020304" pitchFamily="18" charset="0"/>
              </a:rPr>
              <a:t>编码（</a:t>
            </a:r>
            <a:r>
              <a:rPr lang="en-US" altLang="zh-CN" b="1" dirty="0">
                <a:latin typeface="Times New Roman" panose="02020603050405020304" pitchFamily="18" charset="0"/>
                <a:cs typeface="Times New Roman" panose="02020603050405020304" pitchFamily="18" charset="0"/>
              </a:rPr>
              <a:t>Encoder-Only</a:t>
            </a:r>
            <a:r>
              <a:rPr lang="zh-CN" altLang="en-US" b="1" dirty="0">
                <a:latin typeface="Times New Roman" panose="02020603050405020304" pitchFamily="18" charset="0"/>
                <a:cs typeface="Times New Roman" panose="02020603050405020304" pitchFamily="18" charset="0"/>
              </a:rPr>
              <a:t>）大语言模型</a:t>
            </a:r>
            <a:r>
              <a:rPr lang="zh-CN" altLang="en-US"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解码（</a:t>
            </a:r>
            <a:r>
              <a:rPr lang="en-US" altLang="zh-CN" b="1" dirty="0">
                <a:latin typeface="Times New Roman" panose="02020603050405020304" pitchFamily="18" charset="0"/>
                <a:cs typeface="Times New Roman" panose="02020603050405020304" pitchFamily="18" charset="0"/>
              </a:rPr>
              <a:t>Decoder-Only</a:t>
            </a:r>
            <a:r>
              <a:rPr lang="zh-CN" altLang="en-US" b="1" dirty="0">
                <a:latin typeface="Times New Roman" panose="02020603050405020304" pitchFamily="18" charset="0"/>
                <a:cs typeface="Times New Roman" panose="02020603050405020304" pitchFamily="18" charset="0"/>
              </a:rPr>
              <a:t>）大语言模型</a:t>
            </a:r>
            <a:r>
              <a:rPr lang="zh-CN" altLang="en-US" dirty="0">
                <a:latin typeface="Times New Roman" panose="02020603050405020304" pitchFamily="18" charset="0"/>
                <a:cs typeface="Times New Roman" panose="02020603050405020304" pitchFamily="18" charset="0"/>
              </a:rPr>
              <a:t>以及</a:t>
            </a:r>
            <a:r>
              <a:rPr lang="zh-CN" altLang="en-US" b="1" dirty="0">
                <a:latin typeface="Times New Roman" panose="02020603050405020304" pitchFamily="18" charset="0"/>
                <a:cs typeface="Times New Roman" panose="02020603050405020304" pitchFamily="18" charset="0"/>
              </a:rPr>
              <a:t>编解码（</a:t>
            </a:r>
            <a:r>
              <a:rPr lang="en-US" altLang="zh-CN" b="1" dirty="0">
                <a:latin typeface="Times New Roman" panose="02020603050405020304" pitchFamily="18" charset="0"/>
                <a:cs typeface="Times New Roman" panose="02020603050405020304" pitchFamily="18" charset="0"/>
              </a:rPr>
              <a:t>Encoder-Decoder</a:t>
            </a:r>
            <a:r>
              <a:rPr lang="zh-CN" altLang="en-US" b="1" dirty="0">
                <a:latin typeface="Times New Roman" panose="02020603050405020304" pitchFamily="18" charset="0"/>
                <a:cs typeface="Times New Roman" panose="02020603050405020304" pitchFamily="18" charset="0"/>
              </a:rPr>
              <a:t>）大语言模型</a:t>
            </a:r>
            <a:r>
              <a:rPr lang="zh-CN" altLang="en-US" dirty="0">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859D4707-85D4-438F-8503-BE9D3F727AF6}"/>
              </a:ext>
            </a:extLst>
          </p:cNvPr>
          <p:cNvSpPr txBox="1"/>
          <p:nvPr/>
        </p:nvSpPr>
        <p:spPr>
          <a:xfrm>
            <a:off x="1099339" y="93298"/>
            <a:ext cx="6523222"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12" name="文本框 11">
            <a:extLst>
              <a:ext uri="{FF2B5EF4-FFF2-40B4-BE49-F238E27FC236}">
                <a16:creationId xmlns:a16="http://schemas.microsoft.com/office/drawing/2014/main" id="{99E124B2-B958-4991-8163-551AA872C9EF}"/>
              </a:ext>
            </a:extLst>
          </p:cNvPr>
          <p:cNvSpPr txBox="1"/>
          <p:nvPr/>
        </p:nvSpPr>
        <p:spPr>
          <a:xfrm>
            <a:off x="1164924" y="758124"/>
            <a:ext cx="6097772"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1.1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三种分类</a:t>
            </a:r>
            <a:endParaRPr lang="zh-CN" altLang="en-US" sz="2400" dirty="0"/>
          </a:p>
        </p:txBody>
      </p:sp>
      <p:pic>
        <p:nvPicPr>
          <p:cNvPr id="2" name="Picture 1">
            <a:extLst>
              <a:ext uri="{FF2B5EF4-FFF2-40B4-BE49-F238E27FC236}">
                <a16:creationId xmlns:a16="http://schemas.microsoft.com/office/drawing/2014/main" id="{1F1CB6CB-F735-C131-E7DA-C8EB905BFF0B}"/>
              </a:ext>
            </a:extLst>
          </p:cNvPr>
          <p:cNvPicPr>
            <a:picLocks noChangeAspect="1"/>
          </p:cNvPicPr>
          <p:nvPr/>
        </p:nvPicPr>
        <p:blipFill>
          <a:blip r:embed="rId3"/>
          <a:stretch>
            <a:fillRect/>
          </a:stretch>
        </p:blipFill>
        <p:spPr>
          <a:xfrm>
            <a:off x="1270710" y="2777966"/>
            <a:ext cx="9650579" cy="3781860"/>
          </a:xfrm>
          <a:prstGeom prst="rect">
            <a:avLst/>
          </a:prstGeom>
        </p:spPr>
      </p:pic>
    </p:spTree>
    <p:extLst>
      <p:ext uri="{BB962C8B-B14F-4D97-AF65-F5344CB8AC3E}">
        <p14:creationId xmlns:p14="http://schemas.microsoft.com/office/powerpoint/2010/main" val="4338556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226396" y="878859"/>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2.1 FAT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DF3D4F1C-0A7B-48A2-BD87-99AB58118263}"/>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pic>
        <p:nvPicPr>
          <p:cNvPr id="14" name="图片 13">
            <a:extLst>
              <a:ext uri="{FF2B5EF4-FFF2-40B4-BE49-F238E27FC236}">
                <a16:creationId xmlns:a16="http://schemas.microsoft.com/office/drawing/2014/main" id="{0717C932-D833-4BBE-8A18-D9736F48F386}"/>
              </a:ext>
            </a:extLst>
          </p:cNvPr>
          <p:cNvPicPr>
            <a:picLocks noChangeAspect="1"/>
          </p:cNvPicPr>
          <p:nvPr/>
        </p:nvPicPr>
        <p:blipFill>
          <a:blip r:embed="rId2"/>
          <a:stretch>
            <a:fillRect/>
          </a:stretch>
        </p:blipFill>
        <p:spPr>
          <a:xfrm>
            <a:off x="2864885" y="1634326"/>
            <a:ext cx="6462230" cy="4891056"/>
          </a:xfrm>
          <a:prstGeom prst="rect">
            <a:avLst/>
          </a:prstGeom>
        </p:spPr>
      </p:pic>
      <p:sp>
        <p:nvSpPr>
          <p:cNvPr id="31" name="矩形 30">
            <a:extLst>
              <a:ext uri="{FF2B5EF4-FFF2-40B4-BE49-F238E27FC236}">
                <a16:creationId xmlns:a16="http://schemas.microsoft.com/office/drawing/2014/main" id="{75DC9272-7C89-453B-87A4-6040AF0B7E72}"/>
              </a:ext>
            </a:extLst>
          </p:cNvPr>
          <p:cNvSpPr/>
          <p:nvPr/>
        </p:nvSpPr>
        <p:spPr>
          <a:xfrm>
            <a:off x="6495830" y="5819580"/>
            <a:ext cx="419100" cy="6383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6FFBC4F9-56D3-44A8-B7F5-B0D7B27A4223}"/>
              </a:ext>
            </a:extLst>
          </p:cNvPr>
          <p:cNvCxnSpPr>
            <a:cxnSpLocks/>
            <a:stCxn id="31" idx="3"/>
          </p:cNvCxnSpPr>
          <p:nvPr/>
        </p:nvCxnSpPr>
        <p:spPr>
          <a:xfrm flipV="1">
            <a:off x="6914930" y="6090660"/>
            <a:ext cx="598302" cy="481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097DDF7E-80A3-4754-9417-547EAEEAF533}"/>
              </a:ext>
            </a:extLst>
          </p:cNvPr>
          <p:cNvSpPr txBox="1"/>
          <p:nvPr/>
        </p:nvSpPr>
        <p:spPr>
          <a:xfrm>
            <a:off x="7549162" y="5771919"/>
            <a:ext cx="1441999" cy="646331"/>
          </a:xfrm>
          <a:prstGeom prst="rect">
            <a:avLst/>
          </a:prstGeom>
          <a:solidFill>
            <a:schemeClr val="bg1"/>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缓存下来，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降低复杂度</a:t>
            </a:r>
          </a:p>
        </p:txBody>
      </p:sp>
    </p:spTree>
    <p:extLst>
      <p:ext uri="{BB962C8B-B14F-4D97-AF65-F5344CB8AC3E}">
        <p14:creationId xmlns:p14="http://schemas.microsoft.com/office/powerpoint/2010/main" val="1711164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80916" y="711393"/>
            <a:ext cx="2146270"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2.2 AFT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F1E94AFA-7BE8-47E8-8F19-CC59EB09D038}"/>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pic>
        <p:nvPicPr>
          <p:cNvPr id="4" name="图片 3">
            <a:extLst>
              <a:ext uri="{FF2B5EF4-FFF2-40B4-BE49-F238E27FC236}">
                <a16:creationId xmlns:a16="http://schemas.microsoft.com/office/drawing/2014/main" id="{3E19A8AE-9105-4338-A89A-6981F4DD28DE}"/>
              </a:ext>
            </a:extLst>
          </p:cNvPr>
          <p:cNvPicPr>
            <a:picLocks noChangeAspect="1"/>
          </p:cNvPicPr>
          <p:nvPr/>
        </p:nvPicPr>
        <p:blipFill>
          <a:blip r:embed="rId2"/>
          <a:stretch>
            <a:fillRect/>
          </a:stretch>
        </p:blipFill>
        <p:spPr>
          <a:xfrm>
            <a:off x="4262088" y="3447023"/>
            <a:ext cx="6166049" cy="2656145"/>
          </a:xfrm>
          <a:prstGeom prst="rect">
            <a:avLst/>
          </a:prstGeom>
        </p:spPr>
      </p:pic>
      <p:sp>
        <p:nvSpPr>
          <p:cNvPr id="6" name="矩形 5">
            <a:extLst>
              <a:ext uri="{FF2B5EF4-FFF2-40B4-BE49-F238E27FC236}">
                <a16:creationId xmlns:a16="http://schemas.microsoft.com/office/drawing/2014/main" id="{73F83CFC-E1A2-482B-BDFB-F4AB3229DEBF}"/>
              </a:ext>
            </a:extLst>
          </p:cNvPr>
          <p:cNvSpPr/>
          <p:nvPr/>
        </p:nvSpPr>
        <p:spPr>
          <a:xfrm>
            <a:off x="8567948" y="3840718"/>
            <a:ext cx="481498" cy="9471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FB85D10-1D76-4FB7-BE8D-C755D0E97422}"/>
              </a:ext>
            </a:extLst>
          </p:cNvPr>
          <p:cNvSpPr/>
          <p:nvPr/>
        </p:nvSpPr>
        <p:spPr>
          <a:xfrm>
            <a:off x="8925403" y="4919818"/>
            <a:ext cx="481498" cy="1092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注: 弯曲线形 6">
            <a:extLst>
              <a:ext uri="{FF2B5EF4-FFF2-40B4-BE49-F238E27FC236}">
                <a16:creationId xmlns:a16="http://schemas.microsoft.com/office/drawing/2014/main" id="{58E44FD0-C980-41E8-B775-0D57CC96D8CA}"/>
              </a:ext>
            </a:extLst>
          </p:cNvPr>
          <p:cNvSpPr/>
          <p:nvPr/>
        </p:nvSpPr>
        <p:spPr>
          <a:xfrm>
            <a:off x="9781412" y="3041677"/>
            <a:ext cx="2094614" cy="680484"/>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可训练的位置偏差</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6AF9DF0-D094-4D5C-B449-2983228EDF2F}"/>
                  </a:ext>
                </a:extLst>
              </p:cNvPr>
              <p:cNvSpPr txBox="1"/>
              <p:nvPr/>
            </p:nvSpPr>
            <p:spPr>
              <a:xfrm>
                <a:off x="3040912" y="765723"/>
                <a:ext cx="214627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计算复杂度为</a:t>
                </a:r>
                <a14:m>
                  <m:oMath xmlns:m="http://schemas.openxmlformats.org/officeDocument/2006/math">
                    <m:r>
                      <a:rPr lang="zh-CN" altLang="en-US" i="1" smtClean="0">
                        <a:latin typeface="Cambria Math" panose="02040503050406030204" pitchFamily="18" charset="0"/>
                      </a:rPr>
                      <m:t>𝒪</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E6AF9DF0-D094-4D5C-B449-2983228EDF2F}"/>
                  </a:ext>
                </a:extLst>
              </p:cNvPr>
              <p:cNvSpPr txBox="1">
                <a:spLocks noRot="1" noChangeAspect="1" noMove="1" noResize="1" noEditPoints="1" noAdjustHandles="1" noChangeArrowheads="1" noChangeShapeType="1" noTextEdit="1"/>
              </p:cNvSpPr>
              <p:nvPr/>
            </p:nvSpPr>
            <p:spPr>
              <a:xfrm>
                <a:off x="3040912" y="765723"/>
                <a:ext cx="2146270" cy="369332"/>
              </a:xfrm>
              <a:prstGeom prst="rect">
                <a:avLst/>
              </a:prstGeom>
              <a:blipFill>
                <a:blip r:embed="rId3"/>
                <a:stretch>
                  <a:fillRect l="-2557" t="-10000" b="-266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B3390530-6011-4B90-9FDA-AEB72FCEF5B2}"/>
              </a:ext>
            </a:extLst>
          </p:cNvPr>
          <p:cNvSpPr txBox="1"/>
          <p:nvPr/>
        </p:nvSpPr>
        <p:spPr>
          <a:xfrm>
            <a:off x="451364" y="1781719"/>
            <a:ext cx="3810724" cy="369332"/>
          </a:xfrm>
          <a:prstGeom prst="rect">
            <a:avLst/>
          </a:prstGeom>
          <a:noFill/>
        </p:spPr>
        <p:txBody>
          <a:bodyPr wrap="square" rtlCol="0">
            <a:spAutoFit/>
          </a:bodyPr>
          <a:lstStyle/>
          <a:p>
            <a:r>
              <a:rPr lang="zh-CN" altLang="en-US" b="1" dirty="0">
                <a:solidFill>
                  <a:schemeClr val="accent1">
                    <a:lumMod val="50000"/>
                  </a:schemeClr>
                </a:solidFill>
                <a:latin typeface="Times New Roman" panose="02020603050405020304" pitchFamily="18" charset="0"/>
                <a:cs typeface="Times New Roman" panose="02020603050405020304" pitchFamily="18" charset="0"/>
              </a:rPr>
              <a:t>传统 </a:t>
            </a:r>
            <a:r>
              <a:rPr lang="en-US" altLang="zh-CN" b="1" dirty="0">
                <a:solidFill>
                  <a:schemeClr val="accent1">
                    <a:lumMod val="50000"/>
                  </a:schemeClr>
                </a:solidFill>
                <a:latin typeface="Times New Roman" panose="02020603050405020304" pitchFamily="18" charset="0"/>
                <a:cs typeface="Times New Roman" panose="02020603050405020304" pitchFamily="18" charset="0"/>
              </a:rPr>
              <a:t>Transformer </a:t>
            </a:r>
            <a:r>
              <a:rPr lang="zh-CN" altLang="en-US" b="1" dirty="0">
                <a:solidFill>
                  <a:schemeClr val="accent1">
                    <a:lumMod val="50000"/>
                  </a:schemeClr>
                </a:solidFill>
                <a:latin typeface="Times New Roman" panose="02020603050405020304" pitchFamily="18" charset="0"/>
                <a:cs typeface="Times New Roman" panose="02020603050405020304" pitchFamily="18" charset="0"/>
              </a:rPr>
              <a:t>中的自注意力</a:t>
            </a:r>
          </a:p>
        </p:txBody>
      </p:sp>
      <p:sp>
        <p:nvSpPr>
          <p:cNvPr id="13" name="文本框 12">
            <a:extLst>
              <a:ext uri="{FF2B5EF4-FFF2-40B4-BE49-F238E27FC236}">
                <a16:creationId xmlns:a16="http://schemas.microsoft.com/office/drawing/2014/main" id="{74DAAFB5-B5E5-4DFB-A8F9-D0FFD73940FB}"/>
              </a:ext>
            </a:extLst>
          </p:cNvPr>
          <p:cNvSpPr txBox="1"/>
          <p:nvPr/>
        </p:nvSpPr>
        <p:spPr>
          <a:xfrm>
            <a:off x="5596177" y="1695951"/>
            <a:ext cx="3810724" cy="369332"/>
          </a:xfrm>
          <a:prstGeom prst="rect">
            <a:avLst/>
          </a:prstGeom>
          <a:noFill/>
        </p:spPr>
        <p:txBody>
          <a:bodyPr wrap="square" rtlCol="0">
            <a:spAutoFit/>
          </a:bodyPr>
          <a:lstStyle/>
          <a:p>
            <a:r>
              <a:rPr lang="en-US" altLang="zh-CN" b="1" dirty="0">
                <a:solidFill>
                  <a:schemeClr val="accent1">
                    <a:lumMod val="50000"/>
                  </a:schemeClr>
                </a:solidFill>
                <a:latin typeface="Times New Roman" panose="02020603050405020304" pitchFamily="18" charset="0"/>
                <a:cs typeface="Times New Roman" panose="02020603050405020304" pitchFamily="18" charset="0"/>
              </a:rPr>
              <a:t>AFT</a:t>
            </a:r>
            <a:r>
              <a:rPr lang="zh-CN" altLang="en-US" b="1" dirty="0">
                <a:solidFill>
                  <a:schemeClr val="accent1">
                    <a:lumMod val="50000"/>
                  </a:schemeClr>
                </a:solidFill>
                <a:latin typeface="Times New Roman" panose="02020603050405020304" pitchFamily="18" charset="0"/>
                <a:cs typeface="Times New Roman" panose="02020603050405020304" pitchFamily="18" charset="0"/>
              </a:rPr>
              <a:t>的自注意力</a:t>
            </a:r>
          </a:p>
        </p:txBody>
      </p:sp>
      <p:pic>
        <p:nvPicPr>
          <p:cNvPr id="2" name="图片 1">
            <a:extLst>
              <a:ext uri="{FF2B5EF4-FFF2-40B4-BE49-F238E27FC236}">
                <a16:creationId xmlns:a16="http://schemas.microsoft.com/office/drawing/2014/main" id="{BA30943D-89B2-450E-89DD-5CD48DC825D5}"/>
              </a:ext>
            </a:extLst>
          </p:cNvPr>
          <p:cNvPicPr>
            <a:picLocks noChangeAspect="1"/>
          </p:cNvPicPr>
          <p:nvPr/>
        </p:nvPicPr>
        <p:blipFill>
          <a:blip r:embed="rId4"/>
          <a:stretch>
            <a:fillRect/>
          </a:stretch>
        </p:blipFill>
        <p:spPr>
          <a:xfrm>
            <a:off x="5487001" y="2146303"/>
            <a:ext cx="4029075" cy="723900"/>
          </a:xfrm>
          <a:prstGeom prst="rect">
            <a:avLst/>
          </a:prstGeom>
        </p:spPr>
      </p:pic>
      <p:sp>
        <p:nvSpPr>
          <p:cNvPr id="5" name="矩形 4">
            <a:extLst>
              <a:ext uri="{FF2B5EF4-FFF2-40B4-BE49-F238E27FC236}">
                <a16:creationId xmlns:a16="http://schemas.microsoft.com/office/drawing/2014/main" id="{E0B4DF14-78F7-4A64-A291-26F5D76C2E35}"/>
              </a:ext>
            </a:extLst>
          </p:cNvPr>
          <p:cNvSpPr/>
          <p:nvPr/>
        </p:nvSpPr>
        <p:spPr>
          <a:xfrm>
            <a:off x="5596177" y="3122697"/>
            <a:ext cx="6096000" cy="369332"/>
          </a:xfrm>
          <a:prstGeom prst="rect">
            <a:avLst/>
          </a:prstGeom>
        </p:spPr>
        <p:txBody>
          <a:bodyPr>
            <a:spAutoFit/>
          </a:bodyPr>
          <a:lstStyle/>
          <a:p>
            <a:r>
              <a:rPr lang="en-US" altLang="zh-CN" i="1" dirty="0" err="1">
                <a:solidFill>
                  <a:srgbClr val="000000"/>
                </a:solidFill>
                <a:latin typeface="CMMI10"/>
              </a:rPr>
              <a:t>ω</a:t>
            </a:r>
            <a:r>
              <a:rPr lang="en-US" altLang="zh-CN" sz="800" i="1" dirty="0" err="1">
                <a:solidFill>
                  <a:srgbClr val="000000"/>
                </a:solidFill>
                <a:latin typeface="CMMI7"/>
              </a:rPr>
              <a:t>i,j</a:t>
            </a:r>
            <a:r>
              <a:rPr lang="en-US" altLang="zh-CN" sz="800" i="1" dirty="0">
                <a:solidFill>
                  <a:srgbClr val="000000"/>
                </a:solidFill>
                <a:latin typeface="CMMI7"/>
              </a:rPr>
              <a:t> </a:t>
            </a:r>
            <a:r>
              <a:rPr lang="zh-CN" altLang="en-US" dirty="0">
                <a:solidFill>
                  <a:srgbClr val="000000"/>
                </a:solidFill>
                <a:latin typeface="FandolSong-Regular-Identity-H"/>
              </a:rPr>
              <a:t>是待训练的参数</a:t>
            </a:r>
            <a:r>
              <a:rPr lang="zh-CN" altLang="en-US" dirty="0"/>
              <a:t> </a:t>
            </a:r>
          </a:p>
        </p:txBody>
      </p:sp>
      <p:pic>
        <p:nvPicPr>
          <p:cNvPr id="14" name="图片 13">
            <a:extLst>
              <a:ext uri="{FF2B5EF4-FFF2-40B4-BE49-F238E27FC236}">
                <a16:creationId xmlns:a16="http://schemas.microsoft.com/office/drawing/2014/main" id="{30388E85-B0F7-40FD-BFCF-E06E22E22859}"/>
              </a:ext>
            </a:extLst>
          </p:cNvPr>
          <p:cNvPicPr>
            <a:picLocks noChangeAspect="1"/>
          </p:cNvPicPr>
          <p:nvPr/>
        </p:nvPicPr>
        <p:blipFill>
          <a:blip r:embed="rId5"/>
          <a:stretch>
            <a:fillRect/>
          </a:stretch>
        </p:blipFill>
        <p:spPr>
          <a:xfrm>
            <a:off x="820538" y="2398987"/>
            <a:ext cx="2867025" cy="800100"/>
          </a:xfrm>
          <a:prstGeom prst="rect">
            <a:avLst/>
          </a:prstGeom>
        </p:spPr>
      </p:pic>
      <p:pic>
        <p:nvPicPr>
          <p:cNvPr id="15" name="图片 14">
            <a:extLst>
              <a:ext uri="{FF2B5EF4-FFF2-40B4-BE49-F238E27FC236}">
                <a16:creationId xmlns:a16="http://schemas.microsoft.com/office/drawing/2014/main" id="{5BA88B4F-FFD1-9042-8727-D124D029C2AE}"/>
              </a:ext>
            </a:extLst>
          </p:cNvPr>
          <p:cNvPicPr>
            <a:picLocks noChangeAspect="1"/>
          </p:cNvPicPr>
          <p:nvPr/>
        </p:nvPicPr>
        <p:blipFill>
          <a:blip r:embed="rId6"/>
          <a:stretch>
            <a:fillRect/>
          </a:stretch>
        </p:blipFill>
        <p:spPr>
          <a:xfrm>
            <a:off x="644327" y="4634415"/>
            <a:ext cx="2905125" cy="742950"/>
          </a:xfrm>
          <a:prstGeom prst="rect">
            <a:avLst/>
          </a:prstGeom>
        </p:spPr>
      </p:pic>
      <p:sp>
        <p:nvSpPr>
          <p:cNvPr id="16" name="文本框 15">
            <a:extLst>
              <a:ext uri="{FF2B5EF4-FFF2-40B4-BE49-F238E27FC236}">
                <a16:creationId xmlns:a16="http://schemas.microsoft.com/office/drawing/2014/main" id="{597B6650-1172-8746-8CBF-3A935496B756}"/>
              </a:ext>
            </a:extLst>
          </p:cNvPr>
          <p:cNvSpPr txBox="1"/>
          <p:nvPr/>
        </p:nvSpPr>
        <p:spPr>
          <a:xfrm>
            <a:off x="511026" y="4265083"/>
            <a:ext cx="2712130" cy="369332"/>
          </a:xfrm>
          <a:prstGeom prst="rect">
            <a:avLst/>
          </a:prstGeom>
          <a:noFill/>
        </p:spPr>
        <p:txBody>
          <a:bodyPr wrap="square" rtlCol="0">
            <a:spAutoFit/>
          </a:bodyPr>
          <a:lstStyle/>
          <a:p>
            <a:r>
              <a:rPr lang="en-US" altLang="zh-CN" b="1" dirty="0">
                <a:solidFill>
                  <a:schemeClr val="accent1">
                    <a:lumMod val="50000"/>
                  </a:schemeClr>
                </a:solidFill>
                <a:latin typeface="Times New Roman" panose="02020603050405020304" pitchFamily="18" charset="0"/>
                <a:cs typeface="Times New Roman" panose="02020603050405020304" pitchFamily="18" charset="0"/>
              </a:rPr>
              <a:t>FAT</a:t>
            </a:r>
            <a:r>
              <a:rPr lang="zh-CN" altLang="en-US" b="1" dirty="0">
                <a:solidFill>
                  <a:schemeClr val="accent1">
                    <a:lumMod val="50000"/>
                  </a:schemeClr>
                </a:solidFill>
                <a:latin typeface="Times New Roman" panose="02020603050405020304" pitchFamily="18" charset="0"/>
                <a:cs typeface="Times New Roman" panose="02020603050405020304" pitchFamily="18" charset="0"/>
              </a:rPr>
              <a:t>注意力机制</a:t>
            </a:r>
          </a:p>
        </p:txBody>
      </p:sp>
      <p:sp>
        <p:nvSpPr>
          <p:cNvPr id="17" name="TextBox 16">
            <a:extLst>
              <a:ext uri="{FF2B5EF4-FFF2-40B4-BE49-F238E27FC236}">
                <a16:creationId xmlns:a16="http://schemas.microsoft.com/office/drawing/2014/main" id="{F6CB1E0D-6AEE-B9FE-3C64-26EAB936179D}"/>
              </a:ext>
            </a:extLst>
          </p:cNvPr>
          <p:cNvSpPr txBox="1"/>
          <p:nvPr/>
        </p:nvSpPr>
        <p:spPr>
          <a:xfrm>
            <a:off x="277257" y="6061964"/>
            <a:ext cx="6099858" cy="646331"/>
          </a:xfrm>
          <a:prstGeom prst="rect">
            <a:avLst/>
          </a:prstGeom>
          <a:noFill/>
        </p:spPr>
        <p:txBody>
          <a:bodyPr wrap="square">
            <a:spAutoFit/>
          </a:bodyPr>
          <a:lstStyle/>
          <a:p>
            <a:r>
              <a:rPr lang="en-US" dirty="0">
                <a:hlinkClick r:id="rId7"/>
              </a:rPr>
              <a:t>https://arxiv.org/abs/2105.14103</a:t>
            </a:r>
            <a:endParaRPr lang="en-US" dirty="0"/>
          </a:p>
          <a:p>
            <a:endParaRPr lang="en-US" dirty="0"/>
          </a:p>
        </p:txBody>
      </p:sp>
      <p:sp>
        <p:nvSpPr>
          <p:cNvPr id="19" name="TextBox 18">
            <a:extLst>
              <a:ext uri="{FF2B5EF4-FFF2-40B4-BE49-F238E27FC236}">
                <a16:creationId xmlns:a16="http://schemas.microsoft.com/office/drawing/2014/main" id="{59818271-6343-632B-85E4-0D1436FDE970}"/>
              </a:ext>
            </a:extLst>
          </p:cNvPr>
          <p:cNvSpPr txBox="1"/>
          <p:nvPr/>
        </p:nvSpPr>
        <p:spPr>
          <a:xfrm>
            <a:off x="3802284" y="6034129"/>
            <a:ext cx="6099858" cy="369332"/>
          </a:xfrm>
          <a:prstGeom prst="rect">
            <a:avLst/>
          </a:prstGeom>
          <a:noFill/>
        </p:spPr>
        <p:txBody>
          <a:bodyPr wrap="square">
            <a:spAutoFit/>
          </a:bodyPr>
          <a:lstStyle/>
          <a:p>
            <a:r>
              <a:rPr lang="en-US" b="1" dirty="0"/>
              <a:t>An Attention Free Transformer</a:t>
            </a:r>
          </a:p>
        </p:txBody>
      </p:sp>
    </p:spTree>
    <p:extLst>
      <p:ext uri="{BB962C8B-B14F-4D97-AF65-F5344CB8AC3E}">
        <p14:creationId xmlns:p14="http://schemas.microsoft.com/office/powerpoint/2010/main" val="4200752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226396" y="878859"/>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2.3 RWKV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DF3D4F1C-0A7B-48A2-BD87-99AB58118263}"/>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sp>
        <p:nvSpPr>
          <p:cNvPr id="4" name="矩形 3">
            <a:extLst>
              <a:ext uri="{FF2B5EF4-FFF2-40B4-BE49-F238E27FC236}">
                <a16:creationId xmlns:a16="http://schemas.microsoft.com/office/drawing/2014/main" id="{EFA711BD-A482-4A66-9787-0C911B5831E6}"/>
              </a:ext>
            </a:extLst>
          </p:cNvPr>
          <p:cNvSpPr/>
          <p:nvPr/>
        </p:nvSpPr>
        <p:spPr>
          <a:xfrm>
            <a:off x="1081024" y="1748135"/>
            <a:ext cx="4243866" cy="1631216"/>
          </a:xfrm>
          <a:prstGeom prst="rect">
            <a:avLst/>
          </a:prstGeom>
        </p:spPr>
        <p:txBody>
          <a:bodyPr wrap="square">
            <a:spAutoFit/>
          </a:bodyPr>
          <a:lstStyle/>
          <a:p>
            <a:r>
              <a:rPr lang="en-US" altLang="zh-CN" sz="2000" dirty="0">
                <a:solidFill>
                  <a:srgbClr val="000000"/>
                </a:solidFill>
                <a:latin typeface="FandolSong-Regular-Identity-H"/>
              </a:rPr>
              <a:t>2023 </a:t>
            </a:r>
            <a:r>
              <a:rPr lang="zh-CN" altLang="en-US" sz="2000" dirty="0">
                <a:solidFill>
                  <a:srgbClr val="000000"/>
                </a:solidFill>
                <a:latin typeface="FandolSong-Regular-Identity-H"/>
              </a:rPr>
              <a:t>年，彭博</a:t>
            </a:r>
            <a:r>
              <a:rPr lang="en-US" altLang="zh-CN" sz="2000" baseline="30000" dirty="0">
                <a:solidFill>
                  <a:srgbClr val="000000"/>
                </a:solidFill>
                <a:latin typeface="FandolSong-Regular-Identity-H"/>
              </a:rPr>
              <a:t>1</a:t>
            </a:r>
            <a:r>
              <a:rPr lang="zh-CN" altLang="en-US" sz="2000" dirty="0">
                <a:solidFill>
                  <a:srgbClr val="000000"/>
                </a:solidFill>
                <a:latin typeface="FandolSong-Regular-Identity-H"/>
              </a:rPr>
              <a:t>提出了一种新的模型架构</a:t>
            </a:r>
            <a:r>
              <a:rPr lang="en-US" altLang="zh-CN" sz="2000" dirty="0" err="1">
                <a:solidFill>
                  <a:srgbClr val="000000"/>
                </a:solidFill>
                <a:latin typeface="FandolSong-Regular-Identity-H"/>
              </a:rPr>
              <a:t>Receptance</a:t>
            </a:r>
            <a:r>
              <a:rPr lang="en-US" altLang="zh-CN" sz="2000" dirty="0">
                <a:solidFill>
                  <a:srgbClr val="000000"/>
                </a:solidFill>
                <a:latin typeface="FandolSong-Regular-Identity-H"/>
              </a:rPr>
              <a:t> Weighted Key Value (RWKV) </a:t>
            </a:r>
            <a:r>
              <a:rPr lang="zh-CN" altLang="en-US" sz="2000" dirty="0">
                <a:solidFill>
                  <a:srgbClr val="000000"/>
                </a:solidFill>
                <a:latin typeface="FandolSong-Regular-Identity-H"/>
              </a:rPr>
              <a:t>。 </a:t>
            </a:r>
            <a:r>
              <a:rPr lang="en-US" altLang="zh-CN" sz="2000" dirty="0">
                <a:solidFill>
                  <a:srgbClr val="000000"/>
                </a:solidFill>
                <a:latin typeface="FandolSong-Regular-Identity-H"/>
              </a:rPr>
              <a:t>RWKV</a:t>
            </a:r>
            <a:r>
              <a:rPr lang="zh-CN" altLang="en-US" sz="2000" dirty="0">
                <a:solidFill>
                  <a:srgbClr val="000000"/>
                </a:solidFill>
                <a:latin typeface="FandolSong-Regular-Identity-H"/>
              </a:rPr>
              <a:t>模型从 </a:t>
            </a:r>
            <a:r>
              <a:rPr lang="en-US" altLang="zh-CN" sz="2000" dirty="0">
                <a:solidFill>
                  <a:srgbClr val="000000"/>
                </a:solidFill>
                <a:latin typeface="FandolSong-Regular-Identity-H"/>
              </a:rPr>
              <a:t>FAT </a:t>
            </a:r>
            <a:r>
              <a:rPr lang="zh-CN" altLang="en-US" sz="2000" dirty="0">
                <a:solidFill>
                  <a:srgbClr val="000000"/>
                </a:solidFill>
                <a:latin typeface="FandolSong-Regular-Identity-H"/>
              </a:rPr>
              <a:t>模型中借鉴了简化自注意力机制的思想</a:t>
            </a:r>
            <a:r>
              <a:rPr lang="en-US" altLang="zh-CN" sz="2000" dirty="0">
                <a:solidFill>
                  <a:srgbClr val="000000"/>
                </a:solidFill>
                <a:latin typeface="FandolSong-Regular-Identity-H"/>
              </a:rPr>
              <a:t>,</a:t>
            </a:r>
            <a:r>
              <a:rPr lang="zh-CN" altLang="en-US" sz="2000" dirty="0">
                <a:solidFill>
                  <a:srgbClr val="000000"/>
                </a:solidFill>
                <a:latin typeface="FandolSong-Regular-Identity-H"/>
              </a:rPr>
              <a:t>结合了 </a:t>
            </a:r>
            <a:r>
              <a:rPr lang="en-US" altLang="zh-CN" sz="2000" dirty="0">
                <a:solidFill>
                  <a:srgbClr val="000000"/>
                </a:solidFill>
                <a:latin typeface="FandolSong-Regular-Identity-H"/>
              </a:rPr>
              <a:t>RNN </a:t>
            </a:r>
            <a:r>
              <a:rPr lang="zh-CN" altLang="en-US" sz="2000" dirty="0">
                <a:solidFill>
                  <a:srgbClr val="000000"/>
                </a:solidFill>
                <a:latin typeface="FandolSong-Regular-Identity-H"/>
              </a:rPr>
              <a:t>和 </a:t>
            </a:r>
            <a:r>
              <a:rPr lang="en-US" altLang="zh-CN" sz="2000" dirty="0">
                <a:solidFill>
                  <a:srgbClr val="000000"/>
                </a:solidFill>
                <a:latin typeface="FandolSong-Regular-Identity-H"/>
              </a:rPr>
              <a:t>Transformer </a:t>
            </a:r>
            <a:r>
              <a:rPr lang="zh-CN" altLang="en-US" sz="2000" dirty="0">
                <a:solidFill>
                  <a:srgbClr val="000000"/>
                </a:solidFill>
                <a:latin typeface="FandolSong-Regular-Identity-H"/>
              </a:rPr>
              <a:t>的最佳特性。</a:t>
            </a:r>
            <a:endParaRPr lang="zh-CN" altLang="en-US" sz="2000" dirty="0"/>
          </a:p>
        </p:txBody>
      </p:sp>
      <p:sp>
        <p:nvSpPr>
          <p:cNvPr id="5" name="矩形 4">
            <a:extLst>
              <a:ext uri="{FF2B5EF4-FFF2-40B4-BE49-F238E27FC236}">
                <a16:creationId xmlns:a16="http://schemas.microsoft.com/office/drawing/2014/main" id="{4731E34B-34DA-47D1-AE85-E03DBF87803D}"/>
              </a:ext>
            </a:extLst>
          </p:cNvPr>
          <p:cNvSpPr/>
          <p:nvPr/>
        </p:nvSpPr>
        <p:spPr>
          <a:xfrm>
            <a:off x="76200" y="6550223"/>
            <a:ext cx="12115800" cy="276999"/>
          </a:xfrm>
          <a:prstGeom prst="rect">
            <a:avLst/>
          </a:prstGeom>
        </p:spPr>
        <p:txBody>
          <a:bodyPr wrap="square">
            <a:spAutoFit/>
          </a:bodyPr>
          <a:lstStyle/>
          <a:p>
            <a:r>
              <a:rPr lang="en-US" altLang="zh-CN" sz="500" dirty="0">
                <a:solidFill>
                  <a:srgbClr val="000000"/>
                </a:solidFill>
                <a:latin typeface="LMRoman5-Regular-Identity-H"/>
              </a:rPr>
              <a:t>1. </a:t>
            </a:r>
            <a:r>
              <a:rPr lang="zh-CN" altLang="en-US" sz="1200" dirty="0">
                <a:solidFill>
                  <a:srgbClr val="000000"/>
                </a:solidFill>
                <a:latin typeface="FandolSong-Regular-Identity-H"/>
              </a:rPr>
              <a:t>彭博是一名个人开发者，毕业于香港大学物理系。 </a:t>
            </a:r>
            <a:r>
              <a:rPr lang="en-US" altLang="zh-CN" sz="1200" dirty="0">
                <a:solidFill>
                  <a:srgbClr val="000000"/>
                </a:solidFill>
                <a:latin typeface="LMRoman8-Regular-Identity-H"/>
              </a:rPr>
              <a:t>RWKV </a:t>
            </a:r>
            <a:r>
              <a:rPr lang="zh-CN" altLang="en-US" sz="1200" dirty="0">
                <a:solidFill>
                  <a:srgbClr val="000000"/>
                </a:solidFill>
                <a:latin typeface="FandolSong-Regular-Identity-H"/>
              </a:rPr>
              <a:t>模型从设计，到优化，到大规模训练，全部由彭博一人完成。</a:t>
            </a:r>
            <a:r>
              <a:rPr lang="zh-CN" altLang="en-US" sz="1200" dirty="0"/>
              <a:t> </a:t>
            </a:r>
          </a:p>
        </p:txBody>
      </p:sp>
      <p:pic>
        <p:nvPicPr>
          <p:cNvPr id="6" name="图片 5">
            <a:extLst>
              <a:ext uri="{FF2B5EF4-FFF2-40B4-BE49-F238E27FC236}">
                <a16:creationId xmlns:a16="http://schemas.microsoft.com/office/drawing/2014/main" id="{8B51BDBD-3A25-4224-BC53-43EE7ADD23E6}"/>
              </a:ext>
            </a:extLst>
          </p:cNvPr>
          <p:cNvPicPr>
            <a:picLocks noChangeAspect="1"/>
          </p:cNvPicPr>
          <p:nvPr/>
        </p:nvPicPr>
        <p:blipFill>
          <a:blip r:embed="rId2"/>
          <a:stretch>
            <a:fillRect/>
          </a:stretch>
        </p:blipFill>
        <p:spPr>
          <a:xfrm>
            <a:off x="5467350" y="1109691"/>
            <a:ext cx="5867400" cy="5305425"/>
          </a:xfrm>
          <a:prstGeom prst="rect">
            <a:avLst/>
          </a:prstGeom>
        </p:spPr>
      </p:pic>
      <p:sp>
        <p:nvSpPr>
          <p:cNvPr id="7" name="TextBox 6">
            <a:extLst>
              <a:ext uri="{FF2B5EF4-FFF2-40B4-BE49-F238E27FC236}">
                <a16:creationId xmlns:a16="http://schemas.microsoft.com/office/drawing/2014/main" id="{8C1CBC63-756A-40CD-8EAC-BCDCDF7EF29E}"/>
              </a:ext>
            </a:extLst>
          </p:cNvPr>
          <p:cNvSpPr txBox="1"/>
          <p:nvPr/>
        </p:nvSpPr>
        <p:spPr>
          <a:xfrm>
            <a:off x="76200" y="5903892"/>
            <a:ext cx="4113835" cy="646331"/>
          </a:xfrm>
          <a:prstGeom prst="rect">
            <a:avLst/>
          </a:prstGeom>
          <a:noFill/>
        </p:spPr>
        <p:txBody>
          <a:bodyPr wrap="square">
            <a:spAutoFit/>
          </a:bodyPr>
          <a:lstStyle/>
          <a:p>
            <a:r>
              <a:rPr lang="en-US" dirty="0">
                <a:hlinkClick r:id="rId3"/>
              </a:rPr>
              <a:t>https://arxiv.org/abs/2305.13048</a:t>
            </a:r>
            <a:endParaRPr lang="en-US" dirty="0"/>
          </a:p>
          <a:p>
            <a:endParaRPr lang="en-US" dirty="0"/>
          </a:p>
        </p:txBody>
      </p:sp>
    </p:spTree>
    <p:extLst>
      <p:ext uri="{BB962C8B-B14F-4D97-AF65-F5344CB8AC3E}">
        <p14:creationId xmlns:p14="http://schemas.microsoft.com/office/powerpoint/2010/main" val="2718383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226396" y="878859"/>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2.3 RWKV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DF3D4F1C-0A7B-48A2-BD87-99AB58118263}"/>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pic>
        <p:nvPicPr>
          <p:cNvPr id="2" name="图片 1">
            <a:extLst>
              <a:ext uri="{FF2B5EF4-FFF2-40B4-BE49-F238E27FC236}">
                <a16:creationId xmlns:a16="http://schemas.microsoft.com/office/drawing/2014/main" id="{0A26364E-0491-4C30-B184-A6EC443B9571}"/>
              </a:ext>
            </a:extLst>
          </p:cNvPr>
          <p:cNvPicPr>
            <a:picLocks noChangeAspect="1"/>
          </p:cNvPicPr>
          <p:nvPr/>
        </p:nvPicPr>
        <p:blipFill>
          <a:blip r:embed="rId2"/>
          <a:stretch>
            <a:fillRect/>
          </a:stretch>
        </p:blipFill>
        <p:spPr>
          <a:xfrm>
            <a:off x="7016216" y="2228582"/>
            <a:ext cx="4342768" cy="4300537"/>
          </a:xfrm>
          <a:prstGeom prst="rect">
            <a:avLst/>
          </a:prstGeom>
        </p:spPr>
      </p:pic>
      <p:sp>
        <p:nvSpPr>
          <p:cNvPr id="9" name="矩形 8">
            <a:extLst>
              <a:ext uri="{FF2B5EF4-FFF2-40B4-BE49-F238E27FC236}">
                <a16:creationId xmlns:a16="http://schemas.microsoft.com/office/drawing/2014/main" id="{096D8CD9-D673-4561-BD08-2FDE7B742E94}"/>
              </a:ext>
            </a:extLst>
          </p:cNvPr>
          <p:cNvSpPr/>
          <p:nvPr/>
        </p:nvSpPr>
        <p:spPr>
          <a:xfrm>
            <a:off x="1185249" y="1566863"/>
            <a:ext cx="7253067" cy="1323439"/>
          </a:xfrm>
          <a:prstGeom prst="rect">
            <a:avLst/>
          </a:prstGeom>
        </p:spPr>
        <p:txBody>
          <a:bodyPr wrap="square">
            <a:spAutoFit/>
          </a:bodyPr>
          <a:lstStyle/>
          <a:p>
            <a:pPr>
              <a:buFont typeface="Arial" panose="020B0604020202020204" pitchFamily="34" charset="0"/>
              <a:buChar char="•"/>
            </a:pPr>
            <a:r>
              <a:rPr lang="en-US" altLang="zh-CN" sz="2000" dirty="0">
                <a:latin typeface="PingFang SC"/>
              </a:rPr>
              <a:t>R</a:t>
            </a:r>
            <a:r>
              <a:rPr lang="zh-CN" altLang="en-US" sz="2000" dirty="0">
                <a:latin typeface="PingFang SC"/>
              </a:rPr>
              <a:t>：</a:t>
            </a:r>
            <a:r>
              <a:rPr lang="en-US" altLang="zh-CN" sz="2000" dirty="0" err="1">
                <a:latin typeface="PingFang SC"/>
              </a:rPr>
              <a:t>Receptance</a:t>
            </a:r>
            <a:r>
              <a:rPr lang="zh-CN" altLang="en-US" sz="2000" dirty="0">
                <a:latin typeface="PingFang SC"/>
              </a:rPr>
              <a:t>，作为过去信息的接受程度的接受向量</a:t>
            </a:r>
          </a:p>
          <a:p>
            <a:pPr>
              <a:buFont typeface="Arial" panose="020B0604020202020204" pitchFamily="34" charset="0"/>
              <a:buChar char="•"/>
            </a:pPr>
            <a:r>
              <a:rPr lang="en-US" altLang="zh-CN" sz="2000" dirty="0">
                <a:latin typeface="PingFang SC"/>
              </a:rPr>
              <a:t>W</a:t>
            </a:r>
            <a:r>
              <a:rPr lang="zh-CN" altLang="en-US" sz="2000" dirty="0">
                <a:latin typeface="PingFang SC"/>
              </a:rPr>
              <a:t>：</a:t>
            </a:r>
            <a:r>
              <a:rPr lang="en-US" altLang="zh-CN" sz="2000" dirty="0">
                <a:latin typeface="PingFang SC"/>
              </a:rPr>
              <a:t>Weight</a:t>
            </a:r>
            <a:r>
              <a:rPr lang="zh-CN" altLang="en-US" sz="2000" dirty="0">
                <a:latin typeface="PingFang SC"/>
              </a:rPr>
              <a:t>，位置权重衰减向量，可训练的模型参数</a:t>
            </a:r>
          </a:p>
          <a:p>
            <a:pPr>
              <a:buFont typeface="Arial" panose="020B0604020202020204" pitchFamily="34" charset="0"/>
              <a:buChar char="•"/>
            </a:pPr>
            <a:r>
              <a:rPr lang="en-US" altLang="zh-CN" sz="2000" dirty="0">
                <a:latin typeface="PingFang SC"/>
              </a:rPr>
              <a:t>K</a:t>
            </a:r>
            <a:r>
              <a:rPr lang="zh-CN" altLang="en-US" sz="2000" dirty="0">
                <a:latin typeface="PingFang SC"/>
              </a:rPr>
              <a:t>：键</a:t>
            </a:r>
            <a:r>
              <a:rPr lang="en-US" altLang="zh-CN" sz="2000" dirty="0">
                <a:latin typeface="PingFang SC"/>
              </a:rPr>
              <a:t>(Key)</a:t>
            </a:r>
            <a:r>
              <a:rPr lang="zh-CN" altLang="en-US" sz="2000" dirty="0">
                <a:latin typeface="PingFang SC"/>
              </a:rPr>
              <a:t>是类似于传统注意力中 </a:t>
            </a:r>
            <a:r>
              <a:rPr lang="en-US" altLang="zh-CN" sz="2000" dirty="0">
                <a:latin typeface="PingFang SC"/>
              </a:rPr>
              <a:t>K </a:t>
            </a:r>
            <a:r>
              <a:rPr lang="zh-CN" altLang="en-US" sz="2000" dirty="0">
                <a:latin typeface="PingFang SC"/>
              </a:rPr>
              <a:t>的向量</a:t>
            </a:r>
          </a:p>
          <a:p>
            <a:pPr>
              <a:buFont typeface="Arial" panose="020B0604020202020204" pitchFamily="34" charset="0"/>
              <a:buChar char="•"/>
            </a:pPr>
            <a:r>
              <a:rPr lang="en-US" altLang="zh-CN" sz="2000" dirty="0">
                <a:latin typeface="PingFang SC"/>
              </a:rPr>
              <a:t>V</a:t>
            </a:r>
            <a:r>
              <a:rPr lang="zh-CN" altLang="en-US" sz="2000" dirty="0">
                <a:latin typeface="PingFang SC"/>
              </a:rPr>
              <a:t>：值</a:t>
            </a:r>
            <a:r>
              <a:rPr lang="en-US" altLang="zh-CN" sz="2000" dirty="0">
                <a:latin typeface="PingFang SC"/>
              </a:rPr>
              <a:t>(Value)</a:t>
            </a:r>
            <a:r>
              <a:rPr lang="zh-CN" altLang="en-US" sz="2000" dirty="0">
                <a:latin typeface="PingFang SC"/>
              </a:rPr>
              <a:t>是类似于传统注意力中 </a:t>
            </a:r>
            <a:r>
              <a:rPr lang="en-US" altLang="zh-CN" sz="2000" dirty="0">
                <a:latin typeface="PingFang SC"/>
              </a:rPr>
              <a:t>V </a:t>
            </a:r>
            <a:r>
              <a:rPr lang="zh-CN" altLang="en-US" sz="2000" dirty="0">
                <a:latin typeface="PingFang SC"/>
              </a:rPr>
              <a:t>的向量</a:t>
            </a:r>
            <a:endParaRPr lang="zh-CN" altLang="en-US" sz="2000" b="0" i="0" dirty="0">
              <a:effectLst/>
              <a:latin typeface="PingFang SC"/>
            </a:endParaRPr>
          </a:p>
        </p:txBody>
      </p:sp>
      <p:pic>
        <p:nvPicPr>
          <p:cNvPr id="7" name="图片 6">
            <a:extLst>
              <a:ext uri="{FF2B5EF4-FFF2-40B4-BE49-F238E27FC236}">
                <a16:creationId xmlns:a16="http://schemas.microsoft.com/office/drawing/2014/main" id="{E6E69B7B-0820-415B-AE08-4A7F98A9592D}"/>
              </a:ext>
            </a:extLst>
          </p:cNvPr>
          <p:cNvPicPr>
            <a:picLocks noChangeAspect="1"/>
          </p:cNvPicPr>
          <p:nvPr/>
        </p:nvPicPr>
        <p:blipFill>
          <a:blip r:embed="rId3"/>
          <a:stretch>
            <a:fillRect/>
          </a:stretch>
        </p:blipFill>
        <p:spPr>
          <a:xfrm>
            <a:off x="423862" y="3967699"/>
            <a:ext cx="4715181" cy="1423451"/>
          </a:xfrm>
          <a:prstGeom prst="rect">
            <a:avLst/>
          </a:prstGeom>
        </p:spPr>
      </p:pic>
      <p:sp>
        <p:nvSpPr>
          <p:cNvPr id="10" name="文本框 9">
            <a:extLst>
              <a:ext uri="{FF2B5EF4-FFF2-40B4-BE49-F238E27FC236}">
                <a16:creationId xmlns:a16="http://schemas.microsoft.com/office/drawing/2014/main" id="{DE3B4579-1EA6-48AC-AD3D-024F01A757EA}"/>
              </a:ext>
            </a:extLst>
          </p:cNvPr>
          <p:cNvSpPr txBox="1"/>
          <p:nvPr/>
        </p:nvSpPr>
        <p:spPr>
          <a:xfrm>
            <a:off x="2676315" y="5609809"/>
            <a:ext cx="895560" cy="369332"/>
          </a:xfrm>
          <a:prstGeom prst="rect">
            <a:avLst/>
          </a:prstGeom>
          <a:noFill/>
        </p:spPr>
        <p:txBody>
          <a:bodyPr wrap="square" rtlCol="0">
            <a:spAutoFit/>
          </a:bodyPr>
          <a:lstStyle/>
          <a:p>
            <a:r>
              <a:rPr lang="en-US" altLang="zh-CN" b="1" dirty="0">
                <a:solidFill>
                  <a:schemeClr val="accent1">
                    <a:lumMod val="50000"/>
                  </a:schemeClr>
                </a:solidFill>
                <a:latin typeface="Times New Roman" panose="02020603050405020304" pitchFamily="18" charset="0"/>
                <a:cs typeface="Times New Roman" panose="02020603050405020304" pitchFamily="18" charset="0"/>
              </a:rPr>
              <a:t>RNN</a:t>
            </a:r>
            <a:endParaRPr lang="zh-CN" altLang="en-US"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8CACC8A-1B9B-4008-A37E-A512301FF332}"/>
              </a:ext>
            </a:extLst>
          </p:cNvPr>
          <p:cNvSpPr txBox="1"/>
          <p:nvPr/>
        </p:nvSpPr>
        <p:spPr>
          <a:xfrm>
            <a:off x="8877090" y="6520518"/>
            <a:ext cx="1524210" cy="369332"/>
          </a:xfrm>
          <a:prstGeom prst="rect">
            <a:avLst/>
          </a:prstGeom>
          <a:noFill/>
        </p:spPr>
        <p:txBody>
          <a:bodyPr wrap="square" rtlCol="0">
            <a:spAutoFit/>
          </a:bodyPr>
          <a:lstStyle/>
          <a:p>
            <a:r>
              <a:rPr lang="en-US" altLang="zh-CN" b="1" dirty="0">
                <a:solidFill>
                  <a:schemeClr val="accent1">
                    <a:lumMod val="50000"/>
                  </a:schemeClr>
                </a:solidFill>
                <a:latin typeface="Times New Roman" panose="02020603050405020304" pitchFamily="18" charset="0"/>
                <a:cs typeface="Times New Roman" panose="02020603050405020304" pitchFamily="18" charset="0"/>
              </a:rPr>
              <a:t>RWKV</a:t>
            </a:r>
            <a:endParaRPr lang="zh-CN" altLang="en-US"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5303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786650"/>
            <a:ext cx="232362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2.3 RWKV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p>
        </p:txBody>
      </p:sp>
      <p:sp>
        <p:nvSpPr>
          <p:cNvPr id="3" name="文本框 2">
            <a:extLst>
              <a:ext uri="{FF2B5EF4-FFF2-40B4-BE49-F238E27FC236}">
                <a16:creationId xmlns:a16="http://schemas.microsoft.com/office/drawing/2014/main" id="{2F32B81F-FEC1-4FCB-979C-963480C52EF2}"/>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p>
        </p:txBody>
      </p:sp>
      <p:grpSp>
        <p:nvGrpSpPr>
          <p:cNvPr id="13" name="组合 12">
            <a:extLst>
              <a:ext uri="{FF2B5EF4-FFF2-40B4-BE49-F238E27FC236}">
                <a16:creationId xmlns:a16="http://schemas.microsoft.com/office/drawing/2014/main" id="{1A9AFBD7-98E8-4C66-B555-1B81A6C3E9E2}"/>
              </a:ext>
            </a:extLst>
          </p:cNvPr>
          <p:cNvGrpSpPr/>
          <p:nvPr/>
        </p:nvGrpSpPr>
        <p:grpSpPr>
          <a:xfrm>
            <a:off x="6316847" y="1273433"/>
            <a:ext cx="3670891" cy="1776093"/>
            <a:chOff x="6440672" y="4447938"/>
            <a:chExt cx="3670891" cy="1776093"/>
          </a:xfrm>
        </p:grpSpPr>
        <p:grpSp>
          <p:nvGrpSpPr>
            <p:cNvPr id="6" name="组合 5">
              <a:extLst>
                <a:ext uri="{FF2B5EF4-FFF2-40B4-BE49-F238E27FC236}">
                  <a16:creationId xmlns:a16="http://schemas.microsoft.com/office/drawing/2014/main" id="{1113081C-926F-45B3-B42C-DC6D831AFBF7}"/>
                </a:ext>
              </a:extLst>
            </p:cNvPr>
            <p:cNvGrpSpPr/>
            <p:nvPr/>
          </p:nvGrpSpPr>
          <p:grpSpPr>
            <a:xfrm>
              <a:off x="6440672" y="4797984"/>
              <a:ext cx="3267531" cy="1426047"/>
              <a:chOff x="6833294" y="3320059"/>
              <a:chExt cx="3267531" cy="1426047"/>
            </a:xfrm>
          </p:grpSpPr>
          <p:pic>
            <p:nvPicPr>
              <p:cNvPr id="4" name="图片 3">
                <a:extLst>
                  <a:ext uri="{FF2B5EF4-FFF2-40B4-BE49-F238E27FC236}">
                    <a16:creationId xmlns:a16="http://schemas.microsoft.com/office/drawing/2014/main" id="{C5ABE6B1-22FF-47A8-BB41-1A2DDAB1BC87}"/>
                  </a:ext>
                </a:extLst>
              </p:cNvPr>
              <p:cNvPicPr>
                <a:picLocks noChangeAspect="1"/>
              </p:cNvPicPr>
              <p:nvPr/>
            </p:nvPicPr>
            <p:blipFill>
              <a:blip r:embed="rId2"/>
              <a:stretch>
                <a:fillRect/>
              </a:stretch>
            </p:blipFill>
            <p:spPr>
              <a:xfrm>
                <a:off x="6833294" y="3320059"/>
                <a:ext cx="3267531" cy="962159"/>
              </a:xfrm>
              <a:prstGeom prst="rect">
                <a:avLst/>
              </a:prstGeom>
            </p:spPr>
          </p:pic>
          <p:pic>
            <p:nvPicPr>
              <p:cNvPr id="5" name="图片 4">
                <a:extLst>
                  <a:ext uri="{FF2B5EF4-FFF2-40B4-BE49-F238E27FC236}">
                    <a16:creationId xmlns:a16="http://schemas.microsoft.com/office/drawing/2014/main" id="{2F679C63-738C-4F68-85FE-253B1744C1D3}"/>
                  </a:ext>
                </a:extLst>
              </p:cNvPr>
              <p:cNvPicPr>
                <a:picLocks noChangeAspect="1"/>
              </p:cNvPicPr>
              <p:nvPr/>
            </p:nvPicPr>
            <p:blipFill>
              <a:blip r:embed="rId3"/>
              <a:stretch>
                <a:fillRect/>
              </a:stretch>
            </p:blipFill>
            <p:spPr>
              <a:xfrm>
                <a:off x="6833294" y="4231756"/>
                <a:ext cx="3133725" cy="514350"/>
              </a:xfrm>
              <a:prstGeom prst="rect">
                <a:avLst/>
              </a:prstGeom>
            </p:spPr>
          </p:pic>
        </p:grpSp>
        <p:sp>
          <p:nvSpPr>
            <p:cNvPr id="15" name="文本框 14">
              <a:extLst>
                <a:ext uri="{FF2B5EF4-FFF2-40B4-BE49-F238E27FC236}">
                  <a16:creationId xmlns:a16="http://schemas.microsoft.com/office/drawing/2014/main" id="{C8F6F626-B2F9-4940-827C-EF0EF298BB26}"/>
                </a:ext>
              </a:extLst>
            </p:cNvPr>
            <p:cNvSpPr txBox="1"/>
            <p:nvPr/>
          </p:nvSpPr>
          <p:spPr>
            <a:xfrm>
              <a:off x="6440672" y="4447938"/>
              <a:ext cx="3670891" cy="369332"/>
            </a:xfrm>
            <a:prstGeom prst="rect">
              <a:avLst/>
            </a:prstGeom>
            <a:noFill/>
          </p:spPr>
          <p:txBody>
            <a:bodyPr wrap="square">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通道混合模块</a:t>
              </a:r>
            </a:p>
          </p:txBody>
        </p:sp>
      </p:grpSp>
      <p:grpSp>
        <p:nvGrpSpPr>
          <p:cNvPr id="12" name="组合 11">
            <a:extLst>
              <a:ext uri="{FF2B5EF4-FFF2-40B4-BE49-F238E27FC236}">
                <a16:creationId xmlns:a16="http://schemas.microsoft.com/office/drawing/2014/main" id="{CCAD69A6-96D6-4A18-8E2F-83CA45D6F9B4}"/>
              </a:ext>
            </a:extLst>
          </p:cNvPr>
          <p:cNvGrpSpPr/>
          <p:nvPr/>
        </p:nvGrpSpPr>
        <p:grpSpPr>
          <a:xfrm>
            <a:off x="6096000" y="3478049"/>
            <a:ext cx="5514975" cy="3117026"/>
            <a:chOff x="6056476" y="990372"/>
            <a:chExt cx="5514975" cy="3117026"/>
          </a:xfrm>
        </p:grpSpPr>
        <p:pic>
          <p:nvPicPr>
            <p:cNvPr id="10" name="图片 9">
              <a:extLst>
                <a:ext uri="{FF2B5EF4-FFF2-40B4-BE49-F238E27FC236}">
                  <a16:creationId xmlns:a16="http://schemas.microsoft.com/office/drawing/2014/main" id="{688EB3FE-DD71-44C1-AFD6-D81EC03DAD21}"/>
                </a:ext>
              </a:extLst>
            </p:cNvPr>
            <p:cNvPicPr>
              <a:picLocks noChangeAspect="1"/>
            </p:cNvPicPr>
            <p:nvPr/>
          </p:nvPicPr>
          <p:blipFill>
            <a:blip r:embed="rId4"/>
            <a:stretch>
              <a:fillRect/>
            </a:stretch>
          </p:blipFill>
          <p:spPr>
            <a:xfrm>
              <a:off x="6926904" y="3764498"/>
              <a:ext cx="2371725" cy="342900"/>
            </a:xfrm>
            <a:prstGeom prst="rect">
              <a:avLst/>
            </a:prstGeom>
          </p:spPr>
        </p:pic>
        <p:pic>
          <p:nvPicPr>
            <p:cNvPr id="11" name="图片 10">
              <a:extLst>
                <a:ext uri="{FF2B5EF4-FFF2-40B4-BE49-F238E27FC236}">
                  <a16:creationId xmlns:a16="http://schemas.microsoft.com/office/drawing/2014/main" id="{EBF94241-554A-4A24-B04D-E7A3DE3CF68C}"/>
                </a:ext>
              </a:extLst>
            </p:cNvPr>
            <p:cNvPicPr>
              <a:picLocks noChangeAspect="1"/>
            </p:cNvPicPr>
            <p:nvPr/>
          </p:nvPicPr>
          <p:blipFill>
            <a:blip r:embed="rId5"/>
            <a:stretch>
              <a:fillRect/>
            </a:stretch>
          </p:blipFill>
          <p:spPr>
            <a:xfrm>
              <a:off x="6056476" y="2912061"/>
              <a:ext cx="5514975" cy="762000"/>
            </a:xfrm>
            <a:prstGeom prst="rect">
              <a:avLst/>
            </a:prstGeom>
          </p:spPr>
        </p:pic>
        <p:pic>
          <p:nvPicPr>
            <p:cNvPr id="16" name="图片 15">
              <a:extLst>
                <a:ext uri="{FF2B5EF4-FFF2-40B4-BE49-F238E27FC236}">
                  <a16:creationId xmlns:a16="http://schemas.microsoft.com/office/drawing/2014/main" id="{92FFEB77-ECB6-4D49-B269-7D2D21F24E1C}"/>
                </a:ext>
              </a:extLst>
            </p:cNvPr>
            <p:cNvPicPr>
              <a:picLocks noChangeAspect="1"/>
            </p:cNvPicPr>
            <p:nvPr/>
          </p:nvPicPr>
          <p:blipFill>
            <a:blip r:embed="rId6"/>
            <a:stretch>
              <a:fillRect/>
            </a:stretch>
          </p:blipFill>
          <p:spPr>
            <a:xfrm>
              <a:off x="6517328" y="1602425"/>
              <a:ext cx="3190875" cy="1219200"/>
            </a:xfrm>
            <a:prstGeom prst="rect">
              <a:avLst/>
            </a:prstGeom>
          </p:spPr>
        </p:pic>
        <p:sp>
          <p:nvSpPr>
            <p:cNvPr id="17" name="文本框 16">
              <a:extLst>
                <a:ext uri="{FF2B5EF4-FFF2-40B4-BE49-F238E27FC236}">
                  <a16:creationId xmlns:a16="http://schemas.microsoft.com/office/drawing/2014/main" id="{E379DF72-A59A-4942-9E3E-40E56085014A}"/>
                </a:ext>
              </a:extLst>
            </p:cNvPr>
            <p:cNvSpPr txBox="1"/>
            <p:nvPr/>
          </p:nvSpPr>
          <p:spPr>
            <a:xfrm>
              <a:off x="6440672" y="990372"/>
              <a:ext cx="1650705" cy="369332"/>
            </a:xfrm>
            <a:prstGeom prst="rect">
              <a:avLst/>
            </a:prstGeom>
            <a:noFill/>
          </p:spPr>
          <p:txBody>
            <a:bodyPr wrap="square">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时间混合模块</a:t>
              </a:r>
            </a:p>
          </p:txBody>
        </p:sp>
      </p:grpSp>
      <p:pic>
        <p:nvPicPr>
          <p:cNvPr id="7" name="图片 6">
            <a:extLst>
              <a:ext uri="{FF2B5EF4-FFF2-40B4-BE49-F238E27FC236}">
                <a16:creationId xmlns:a16="http://schemas.microsoft.com/office/drawing/2014/main" id="{F2F75C1F-F4E7-46AA-8555-BFC5AE0145A2}"/>
              </a:ext>
            </a:extLst>
          </p:cNvPr>
          <p:cNvPicPr>
            <a:picLocks noChangeAspect="1"/>
          </p:cNvPicPr>
          <p:nvPr/>
        </p:nvPicPr>
        <p:blipFill>
          <a:blip r:embed="rId7"/>
          <a:stretch>
            <a:fillRect/>
          </a:stretch>
        </p:blipFill>
        <p:spPr>
          <a:xfrm>
            <a:off x="811497" y="1273433"/>
            <a:ext cx="4543783" cy="5053868"/>
          </a:xfrm>
          <a:prstGeom prst="rect">
            <a:avLst/>
          </a:prstGeom>
        </p:spPr>
      </p:pic>
      <p:sp>
        <p:nvSpPr>
          <p:cNvPr id="9" name="矩形 8">
            <a:extLst>
              <a:ext uri="{FF2B5EF4-FFF2-40B4-BE49-F238E27FC236}">
                <a16:creationId xmlns:a16="http://schemas.microsoft.com/office/drawing/2014/main" id="{6396F0C7-FDAD-4434-A5D2-3C09DBAF26C7}"/>
              </a:ext>
            </a:extLst>
          </p:cNvPr>
          <p:cNvSpPr/>
          <p:nvPr/>
        </p:nvSpPr>
        <p:spPr>
          <a:xfrm>
            <a:off x="6056476" y="3481824"/>
            <a:ext cx="5554499" cy="3117026"/>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95D22ED-627A-4EA8-A038-0B2479E170FD}"/>
              </a:ext>
            </a:extLst>
          </p:cNvPr>
          <p:cNvSpPr/>
          <p:nvPr/>
        </p:nvSpPr>
        <p:spPr>
          <a:xfrm>
            <a:off x="6022029" y="1273432"/>
            <a:ext cx="5554499" cy="190047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9375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7052616" y="2382215"/>
            <a:ext cx="3197169" cy="477054"/>
          </a:xfrm>
          <a:prstGeom prst="rect">
            <a:avLst/>
          </a:prstGeom>
        </p:spPr>
        <p:txBody>
          <a:bodyPr vert="horz" wrap="square" lIns="0" tIns="15240" rIns="0" bIns="0" rtlCol="0" anchor="ctr" anchorCtr="0">
            <a:spAutoFit/>
          </a:bodyPr>
          <a:lstStyle/>
          <a:p>
            <a:pPr>
              <a:lnSpc>
                <a:spcPct val="100000"/>
              </a:lnSpc>
              <a:tabLst>
                <a:tab pos="425958" algn="l"/>
                <a:tab pos="426720" algn="l"/>
              </a:tabLst>
            </a:pPr>
            <a:r>
              <a:rPr lang="en-US" altLang="zh-CN" sz="30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0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75360" y="502927"/>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
        <p:nvSpPr>
          <p:cNvPr id="5" name="文本框 4">
            <a:extLst>
              <a:ext uri="{FF2B5EF4-FFF2-40B4-BE49-F238E27FC236}">
                <a16:creationId xmlns:a16="http://schemas.microsoft.com/office/drawing/2014/main" id="{76EC496F-327B-4EE6-AB09-B61C558AC2D0}"/>
              </a:ext>
            </a:extLst>
          </p:cNvPr>
          <p:cNvSpPr txBox="1"/>
          <p:nvPr/>
        </p:nvSpPr>
        <p:spPr>
          <a:xfrm>
            <a:off x="1071053" y="1606057"/>
            <a:ext cx="5556046" cy="553998"/>
          </a:xfrm>
          <a:prstGeom prst="rect">
            <a:avLst/>
          </a:prstGeom>
          <a:noFill/>
        </p:spPr>
        <p:txBody>
          <a:bodyPr wrap="square">
            <a:spAutoFit/>
          </a:bodyPr>
          <a:lstStyle/>
          <a:p>
            <a:r>
              <a:rPr lang="en-US" altLang="zh-CN"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solidFill>
                <a:schemeClr val="accent5">
                  <a:lumMod val="75000"/>
                </a:schemeClr>
              </a:solidFill>
            </a:endParaRPr>
          </a:p>
        </p:txBody>
      </p:sp>
      <p:sp>
        <p:nvSpPr>
          <p:cNvPr id="7" name="文本框 6">
            <a:extLst>
              <a:ext uri="{FF2B5EF4-FFF2-40B4-BE49-F238E27FC236}">
                <a16:creationId xmlns:a16="http://schemas.microsoft.com/office/drawing/2014/main" id="{8415D44F-EA82-4EC7-8631-FAF8B383737E}"/>
              </a:ext>
            </a:extLst>
          </p:cNvPr>
          <p:cNvSpPr txBox="1"/>
          <p:nvPr/>
        </p:nvSpPr>
        <p:spPr>
          <a:xfrm>
            <a:off x="1305719" y="2131207"/>
            <a:ext cx="6097772" cy="169610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编码大语言模型</a:t>
            </a:r>
            <a:endParaRPr lang="en-US" altLang="zh-CN"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解码大语言模型</a:t>
            </a:r>
            <a:endParaRPr lang="en-US" altLang="zh-CN"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编解码大语言模型</a:t>
            </a:r>
            <a:endParaRPr lang="zh-CN" altLang="en-US" sz="2400" dirty="0">
              <a:solidFill>
                <a:schemeClr val="accent5">
                  <a:lumMod val="75000"/>
                </a:schemeClr>
              </a:solidFill>
            </a:endParaRPr>
          </a:p>
        </p:txBody>
      </p:sp>
      <p:sp>
        <p:nvSpPr>
          <p:cNvPr id="9" name="文本框 8">
            <a:extLst>
              <a:ext uri="{FF2B5EF4-FFF2-40B4-BE49-F238E27FC236}">
                <a16:creationId xmlns:a16="http://schemas.microsoft.com/office/drawing/2014/main" id="{AF637F58-8164-45DB-BA14-5377017C9C3C}"/>
              </a:ext>
            </a:extLst>
          </p:cNvPr>
          <p:cNvSpPr txBox="1"/>
          <p:nvPr/>
        </p:nvSpPr>
        <p:spPr>
          <a:xfrm>
            <a:off x="1071053" y="4120339"/>
            <a:ext cx="5244687" cy="553998"/>
          </a:xfrm>
          <a:prstGeom prst="rect">
            <a:avLst/>
          </a:prstGeom>
          <a:noFill/>
        </p:spPr>
        <p:txBody>
          <a:bodyPr wrap="square">
            <a:spAutoFit/>
          </a:bodyPr>
          <a:lstStyle/>
          <a:p>
            <a:r>
              <a:rPr lang="en-US" altLang="zh-CN"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非 </a:t>
            </a:r>
            <a:r>
              <a:rPr lang="en-US" altLang="zh-CN"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solidFill>
                <a:schemeClr val="accent5">
                  <a:lumMod val="75000"/>
                </a:schemeClr>
              </a:solidFill>
            </a:endParaRPr>
          </a:p>
        </p:txBody>
      </p:sp>
      <p:sp>
        <p:nvSpPr>
          <p:cNvPr id="11" name="文本框 10">
            <a:extLst>
              <a:ext uri="{FF2B5EF4-FFF2-40B4-BE49-F238E27FC236}">
                <a16:creationId xmlns:a16="http://schemas.microsoft.com/office/drawing/2014/main" id="{4D9D9020-711E-4118-8CE2-F51E9BCDFF6B}"/>
              </a:ext>
            </a:extLst>
          </p:cNvPr>
          <p:cNvSpPr txBox="1"/>
          <p:nvPr/>
        </p:nvSpPr>
        <p:spPr>
          <a:xfrm>
            <a:off x="1401413" y="4621547"/>
            <a:ext cx="2702755" cy="169584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FAT</a:t>
            </a:r>
            <a:r>
              <a:rPr lang="zh-CN" altLang="en-US"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模型</a:t>
            </a:r>
            <a:endParaRPr lang="en-US" altLang="zh-CN"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AFT</a:t>
            </a:r>
            <a:r>
              <a:rPr lang="zh-CN" altLang="en-US"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模型</a:t>
            </a:r>
            <a:endParaRPr lang="en-US" altLang="zh-CN"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RWKV</a:t>
            </a:r>
            <a:r>
              <a:rPr lang="zh-CN" altLang="en-US" sz="24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solidFill>
                <a:schemeClr val="accent5">
                  <a:lumMod val="75000"/>
                </a:schemeClr>
              </a:solidFill>
            </a:endParaRPr>
          </a:p>
        </p:txBody>
      </p:sp>
      <p:sp>
        <p:nvSpPr>
          <p:cNvPr id="12" name="文本框 11">
            <a:extLst>
              <a:ext uri="{FF2B5EF4-FFF2-40B4-BE49-F238E27FC236}">
                <a16:creationId xmlns:a16="http://schemas.microsoft.com/office/drawing/2014/main" id="{3E62FC49-CB05-447B-AFCF-0DF911F8F2C1}"/>
              </a:ext>
            </a:extLst>
          </p:cNvPr>
          <p:cNvSpPr txBox="1"/>
          <p:nvPr/>
        </p:nvSpPr>
        <p:spPr>
          <a:xfrm>
            <a:off x="7275219" y="2845524"/>
            <a:ext cx="3059625" cy="224285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归一化技术</a:t>
            </a:r>
            <a:endParaRPr lang="en-US" altLang="zh-CN"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激活函数</a:t>
            </a:r>
            <a:endParaRPr lang="en-US" altLang="zh-CN"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位置编码</a:t>
            </a:r>
            <a:endParaRPr lang="en-US" altLang="zh-CN"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注意力与偏置</a:t>
            </a:r>
            <a:endParaRPr lang="en-US" altLang="zh-CN" sz="2400" b="1" dirty="0">
              <a:solidFill>
                <a:schemeClr val="accent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35791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832158"/>
            <a:ext cx="3829073"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3.1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层归一化技术：回顾</a:t>
            </a:r>
            <a:endParaRPr lang="zh-CN" altLang="en-US" sz="2400" dirty="0"/>
          </a:p>
        </p:txBody>
      </p:sp>
      <p:sp>
        <p:nvSpPr>
          <p:cNvPr id="3" name="文本框 2">
            <a:extLst>
              <a:ext uri="{FF2B5EF4-FFF2-40B4-BE49-F238E27FC236}">
                <a16:creationId xmlns:a16="http://schemas.microsoft.com/office/drawing/2014/main" id="{68A0A405-7B00-45FE-B088-C3665C27DCF8}"/>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pic>
        <p:nvPicPr>
          <p:cNvPr id="7" name="Picture 6">
            <a:extLst>
              <a:ext uri="{FF2B5EF4-FFF2-40B4-BE49-F238E27FC236}">
                <a16:creationId xmlns:a16="http://schemas.microsoft.com/office/drawing/2014/main" id="{03AF6DD3-4A7B-9EF8-6307-73F50D23BB47}"/>
              </a:ext>
            </a:extLst>
          </p:cNvPr>
          <p:cNvPicPr>
            <a:picLocks noChangeAspect="1"/>
          </p:cNvPicPr>
          <p:nvPr/>
        </p:nvPicPr>
        <p:blipFill>
          <a:blip r:embed="rId2"/>
          <a:srcRect b="57069"/>
          <a:stretch/>
        </p:blipFill>
        <p:spPr>
          <a:xfrm>
            <a:off x="4910097" y="996593"/>
            <a:ext cx="6654800" cy="92141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359E40-4E32-D202-EBBB-D8D274E84D6B}"/>
                  </a:ext>
                </a:extLst>
              </p:cNvPr>
              <p:cNvSpPr txBox="1"/>
              <p:nvPr/>
            </p:nvSpPr>
            <p:spPr>
              <a:xfrm>
                <a:off x="1639252" y="1918009"/>
                <a:ext cx="8291826" cy="461665"/>
              </a:xfrm>
              <a:prstGeom prst="rect">
                <a:avLst/>
              </a:prstGeom>
              <a:noFill/>
            </p:spPr>
            <p:txBody>
              <a:bodyPr wrap="square">
                <a:spAutoFit/>
              </a:bodyPr>
              <a:lstStyle/>
              <a:p>
                <a:r>
                  <a:rPr lang="en-US" sz="2400" dirty="0">
                    <a:latin typeface="+mn-ea"/>
                  </a:rPr>
                  <a:t>层归一化是一种正则化技术</a:t>
                </a:r>
                <a:r>
                  <a:rPr lang="zh-CN" altLang="en-US" sz="2400" dirty="0">
                    <a:latin typeface="+mn-ea"/>
                  </a:rPr>
                  <a:t>，</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被</m:t>
                    </m:r>
                    <m:r>
                      <a:rPr lang="zh-CN" altLang="en-US" sz="2400" i="1" smtClean="0">
                        <a:latin typeface="Cambria Math" panose="02040503050406030204" pitchFamily="18" charset="0"/>
                      </a:rPr>
                      <m:t>映射</m:t>
                    </m:r>
                    <m:r>
                      <a:rPr lang="zh-CN" altLang="en-US" sz="2400" i="1">
                        <a:latin typeface="Cambria Math" panose="02040503050406030204" pitchFamily="18" charset="0"/>
                      </a:rPr>
                      <m:t>成</m:t>
                    </m:r>
                    <m:d>
                      <m:dPr>
                        <m:begChr m:val="（"/>
                        <m:endChr m:val="）"/>
                        <m:ctrlPr>
                          <a:rPr lang="zh-CN" altLang="en-US"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𝜎</m:t>
                    </m:r>
                  </m:oMath>
                </a14:m>
                <a:endParaRPr lang="en-US" sz="2400" dirty="0">
                  <a:latin typeface="+mn-ea"/>
                </a:endParaRPr>
              </a:p>
            </p:txBody>
          </p:sp>
        </mc:Choice>
        <mc:Fallback xmlns="">
          <p:sp>
            <p:nvSpPr>
              <p:cNvPr id="9" name="TextBox 8">
                <a:extLst>
                  <a:ext uri="{FF2B5EF4-FFF2-40B4-BE49-F238E27FC236}">
                    <a16:creationId xmlns:a16="http://schemas.microsoft.com/office/drawing/2014/main" id="{B1359E40-4E32-D202-EBBB-D8D274E84D6B}"/>
                  </a:ext>
                </a:extLst>
              </p:cNvPr>
              <p:cNvSpPr txBox="1">
                <a:spLocks noRot="1" noChangeAspect="1" noMove="1" noResize="1" noEditPoints="1" noAdjustHandles="1" noChangeArrowheads="1" noChangeShapeType="1" noTextEdit="1"/>
              </p:cNvSpPr>
              <p:nvPr/>
            </p:nvSpPr>
            <p:spPr>
              <a:xfrm>
                <a:off x="1639252" y="1918009"/>
                <a:ext cx="8291826" cy="461665"/>
              </a:xfrm>
              <a:prstGeom prst="rect">
                <a:avLst/>
              </a:prstGeom>
              <a:blipFill>
                <a:blip r:embed="rId3"/>
                <a:stretch>
                  <a:fillRect l="-1225" t="-18919" b="-29730"/>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C6476E23-69E0-9711-2580-9FDE602981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5534" y="2508457"/>
            <a:ext cx="7285544" cy="4183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460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FC632-1823-6010-0ACD-00B80A45AC29}"/>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E0E20C12-2DF8-E24F-7634-1C694A926E46}"/>
              </a:ext>
            </a:extLst>
          </p:cNvPr>
          <p:cNvSpPr txBox="1"/>
          <p:nvPr/>
        </p:nvSpPr>
        <p:spPr>
          <a:xfrm>
            <a:off x="1081024" y="832158"/>
            <a:ext cx="3829073"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3.1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层归一化技术</a:t>
            </a:r>
            <a:endParaRPr lang="zh-CN" altLang="en-US" sz="2400" dirty="0"/>
          </a:p>
        </p:txBody>
      </p:sp>
      <p:sp>
        <p:nvSpPr>
          <p:cNvPr id="3" name="文本框 2">
            <a:extLst>
              <a:ext uri="{FF2B5EF4-FFF2-40B4-BE49-F238E27FC236}">
                <a16:creationId xmlns:a16="http://schemas.microsoft.com/office/drawing/2014/main" id="{41583FE7-7D8A-D50E-3EBD-D2425B9A011C}"/>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grpSp>
        <p:nvGrpSpPr>
          <p:cNvPr id="30" name="组合 29">
            <a:extLst>
              <a:ext uri="{FF2B5EF4-FFF2-40B4-BE49-F238E27FC236}">
                <a16:creationId xmlns:a16="http://schemas.microsoft.com/office/drawing/2014/main" id="{B0BDC4C0-C861-F460-02DE-0BF76B0EB04E}"/>
              </a:ext>
            </a:extLst>
          </p:cNvPr>
          <p:cNvGrpSpPr/>
          <p:nvPr/>
        </p:nvGrpSpPr>
        <p:grpSpPr>
          <a:xfrm>
            <a:off x="1093777" y="1505221"/>
            <a:ext cx="1809750" cy="1112414"/>
            <a:chOff x="1200150" y="1553916"/>
            <a:chExt cx="1809750" cy="1112414"/>
          </a:xfrm>
        </p:grpSpPr>
        <p:graphicFrame>
          <p:nvGraphicFramePr>
            <p:cNvPr id="2" name="对象 1">
              <a:extLst>
                <a:ext uri="{FF2B5EF4-FFF2-40B4-BE49-F238E27FC236}">
                  <a16:creationId xmlns:a16="http://schemas.microsoft.com/office/drawing/2014/main" id="{5132AE90-F72C-86E5-C2E3-5D7B3C753DF5}"/>
                </a:ext>
              </a:extLst>
            </p:cNvPr>
            <p:cNvGraphicFramePr>
              <a:graphicFrameLocks noChangeAspect="1"/>
            </p:cNvGraphicFramePr>
            <p:nvPr/>
          </p:nvGraphicFramePr>
          <p:xfrm>
            <a:off x="1200150" y="1942030"/>
            <a:ext cx="1300538" cy="724300"/>
          </p:xfrm>
          <a:graphic>
            <a:graphicData uri="http://schemas.openxmlformats.org/presentationml/2006/ole">
              <mc:AlternateContent xmlns:mc="http://schemas.openxmlformats.org/markup-compatibility/2006">
                <mc:Choice xmlns:v="urn:schemas-microsoft-com:vml" Requires="v">
                  <p:oleObj name="Equation" r:id="rId2" imgW="774360" imgH="431640" progId="Equation.DSMT4">
                    <p:embed/>
                  </p:oleObj>
                </mc:Choice>
                <mc:Fallback>
                  <p:oleObj name="Equation" r:id="rId2" imgW="774360" imgH="431640" progId="Equation.DSMT4">
                    <p:embed/>
                    <p:pic>
                      <p:nvPicPr>
                        <p:cNvPr id="2" name="对象 1">
                          <a:extLst>
                            <a:ext uri="{FF2B5EF4-FFF2-40B4-BE49-F238E27FC236}">
                              <a16:creationId xmlns:a16="http://schemas.microsoft.com/office/drawing/2014/main" id="{AAB596E8-C093-40EF-825B-26BDBC4197F1}"/>
                            </a:ext>
                          </a:extLst>
                        </p:cNvPr>
                        <p:cNvPicPr/>
                        <p:nvPr/>
                      </p:nvPicPr>
                      <p:blipFill>
                        <a:blip r:embed="rId3"/>
                        <a:stretch>
                          <a:fillRect/>
                        </a:stretch>
                      </p:blipFill>
                      <p:spPr>
                        <a:xfrm>
                          <a:off x="1200150" y="1942030"/>
                          <a:ext cx="1300538" cy="724300"/>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68B52F22-4AD5-D50F-EE96-14717C93FCDD}"/>
                </a:ext>
              </a:extLst>
            </p:cNvPr>
            <p:cNvSpPr txBox="1"/>
            <p:nvPr/>
          </p:nvSpPr>
          <p:spPr>
            <a:xfrm>
              <a:off x="1200150" y="1553916"/>
              <a:ext cx="1809750"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计算均值</a:t>
              </a:r>
            </a:p>
          </p:txBody>
        </p:sp>
      </p:grpSp>
      <p:grpSp>
        <p:nvGrpSpPr>
          <p:cNvPr id="29" name="组合 28">
            <a:extLst>
              <a:ext uri="{FF2B5EF4-FFF2-40B4-BE49-F238E27FC236}">
                <a16:creationId xmlns:a16="http://schemas.microsoft.com/office/drawing/2014/main" id="{7BA7B8CD-9C99-19DE-7D87-704B0BDCF3D7}"/>
              </a:ext>
            </a:extLst>
          </p:cNvPr>
          <p:cNvGrpSpPr/>
          <p:nvPr/>
        </p:nvGrpSpPr>
        <p:grpSpPr>
          <a:xfrm>
            <a:off x="1093777" y="2844491"/>
            <a:ext cx="1931977" cy="1058392"/>
            <a:chOff x="1200150" y="2685112"/>
            <a:chExt cx="1931977" cy="1058392"/>
          </a:xfrm>
        </p:grpSpPr>
        <p:graphicFrame>
          <p:nvGraphicFramePr>
            <p:cNvPr id="4" name="对象 3">
              <a:extLst>
                <a:ext uri="{FF2B5EF4-FFF2-40B4-BE49-F238E27FC236}">
                  <a16:creationId xmlns:a16="http://schemas.microsoft.com/office/drawing/2014/main" id="{98F3750C-7509-6B9A-00CC-E2E4D5AE692D}"/>
                </a:ext>
              </a:extLst>
            </p:cNvPr>
            <p:cNvGraphicFramePr>
              <a:graphicFrameLocks noChangeAspect="1"/>
            </p:cNvGraphicFramePr>
            <p:nvPr/>
          </p:nvGraphicFramePr>
          <p:xfrm>
            <a:off x="1200150" y="3073226"/>
            <a:ext cx="1931977" cy="670278"/>
          </p:xfrm>
          <a:graphic>
            <a:graphicData uri="http://schemas.openxmlformats.org/presentationml/2006/ole">
              <mc:AlternateContent xmlns:mc="http://schemas.openxmlformats.org/markup-compatibility/2006">
                <mc:Choice xmlns:v="urn:schemas-microsoft-com:vml" Requires="v">
                  <p:oleObj name="Equation" r:id="rId4" imgW="1244520" imgH="431640" progId="Equation.DSMT4">
                    <p:embed/>
                  </p:oleObj>
                </mc:Choice>
                <mc:Fallback>
                  <p:oleObj name="Equation" r:id="rId4" imgW="1244520" imgH="431640" progId="Equation.DSMT4">
                    <p:embed/>
                    <p:pic>
                      <p:nvPicPr>
                        <p:cNvPr id="4" name="对象 3">
                          <a:extLst>
                            <a:ext uri="{FF2B5EF4-FFF2-40B4-BE49-F238E27FC236}">
                              <a16:creationId xmlns:a16="http://schemas.microsoft.com/office/drawing/2014/main" id="{38A8947A-70BD-4829-95DA-03B06D6F8D81}"/>
                            </a:ext>
                          </a:extLst>
                        </p:cNvPr>
                        <p:cNvPicPr/>
                        <p:nvPr/>
                      </p:nvPicPr>
                      <p:blipFill>
                        <a:blip r:embed="rId5"/>
                        <a:stretch>
                          <a:fillRect/>
                        </a:stretch>
                      </p:blipFill>
                      <p:spPr>
                        <a:xfrm>
                          <a:off x="1200150" y="3073226"/>
                          <a:ext cx="1931977" cy="670278"/>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87BCFA28-C48D-BBFE-E3CB-46C241EF1D97}"/>
                </a:ext>
              </a:extLst>
            </p:cNvPr>
            <p:cNvSpPr txBox="1"/>
            <p:nvPr/>
          </p:nvSpPr>
          <p:spPr>
            <a:xfrm>
              <a:off x="1200150" y="2685112"/>
              <a:ext cx="1809750"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计算方差</a:t>
              </a:r>
            </a:p>
          </p:txBody>
        </p:sp>
      </p:grpSp>
      <p:grpSp>
        <p:nvGrpSpPr>
          <p:cNvPr id="28" name="组合 27">
            <a:extLst>
              <a:ext uri="{FF2B5EF4-FFF2-40B4-BE49-F238E27FC236}">
                <a16:creationId xmlns:a16="http://schemas.microsoft.com/office/drawing/2014/main" id="{28A1C0CE-AB69-E952-B515-D45B5AF0981C}"/>
              </a:ext>
            </a:extLst>
          </p:cNvPr>
          <p:cNvGrpSpPr/>
          <p:nvPr/>
        </p:nvGrpSpPr>
        <p:grpSpPr>
          <a:xfrm>
            <a:off x="1093777" y="4062043"/>
            <a:ext cx="1695450" cy="1035814"/>
            <a:chOff x="1200150" y="3762286"/>
            <a:chExt cx="1695450" cy="1035814"/>
          </a:xfrm>
        </p:grpSpPr>
        <p:graphicFrame>
          <p:nvGraphicFramePr>
            <p:cNvPr id="5" name="对象 4">
              <a:extLst>
                <a:ext uri="{FF2B5EF4-FFF2-40B4-BE49-F238E27FC236}">
                  <a16:creationId xmlns:a16="http://schemas.microsoft.com/office/drawing/2014/main" id="{F5205CE2-9741-52EA-016A-85F0F2AF26BD}"/>
                </a:ext>
              </a:extLst>
            </p:cNvPr>
            <p:cNvGraphicFramePr>
              <a:graphicFrameLocks noChangeAspect="1"/>
            </p:cNvGraphicFramePr>
            <p:nvPr/>
          </p:nvGraphicFramePr>
          <p:xfrm>
            <a:off x="1200150" y="4150400"/>
            <a:ext cx="1466850" cy="647700"/>
          </p:xfrm>
          <a:graphic>
            <a:graphicData uri="http://schemas.openxmlformats.org/presentationml/2006/ole">
              <mc:AlternateContent xmlns:mc="http://schemas.openxmlformats.org/markup-compatibility/2006">
                <mc:Choice xmlns:v="urn:schemas-microsoft-com:vml" Requires="v">
                  <p:oleObj name="Equation" r:id="rId6" imgW="977760" imgH="431640" progId="Equation.DSMT4">
                    <p:embed/>
                  </p:oleObj>
                </mc:Choice>
                <mc:Fallback>
                  <p:oleObj name="Equation" r:id="rId6" imgW="977760" imgH="431640" progId="Equation.DSMT4">
                    <p:embed/>
                    <p:pic>
                      <p:nvPicPr>
                        <p:cNvPr id="5" name="对象 4">
                          <a:extLst>
                            <a:ext uri="{FF2B5EF4-FFF2-40B4-BE49-F238E27FC236}">
                              <a16:creationId xmlns:a16="http://schemas.microsoft.com/office/drawing/2014/main" id="{2374A974-8F72-4B52-A75A-7D50D7E802C2}"/>
                            </a:ext>
                          </a:extLst>
                        </p:cNvPr>
                        <p:cNvPicPr/>
                        <p:nvPr/>
                      </p:nvPicPr>
                      <p:blipFill>
                        <a:blip r:embed="rId7"/>
                        <a:stretch>
                          <a:fillRect/>
                        </a:stretch>
                      </p:blipFill>
                      <p:spPr>
                        <a:xfrm>
                          <a:off x="1200150" y="4150400"/>
                          <a:ext cx="1466850" cy="647700"/>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D4571055-7C4B-7E69-BEBA-39A98674B1D9}"/>
                </a:ext>
              </a:extLst>
            </p:cNvPr>
            <p:cNvSpPr txBox="1"/>
            <p:nvPr/>
          </p:nvSpPr>
          <p:spPr>
            <a:xfrm>
              <a:off x="1200150" y="3762286"/>
              <a:ext cx="1695450"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归一化</a:t>
              </a:r>
            </a:p>
          </p:txBody>
        </p:sp>
      </p:grpSp>
      <p:grpSp>
        <p:nvGrpSpPr>
          <p:cNvPr id="27" name="组合 26">
            <a:extLst>
              <a:ext uri="{FF2B5EF4-FFF2-40B4-BE49-F238E27FC236}">
                <a16:creationId xmlns:a16="http://schemas.microsoft.com/office/drawing/2014/main" id="{AC957FC7-8850-C4FC-216E-1D884DAF7CB8}"/>
              </a:ext>
            </a:extLst>
          </p:cNvPr>
          <p:cNvGrpSpPr/>
          <p:nvPr/>
        </p:nvGrpSpPr>
        <p:grpSpPr>
          <a:xfrm>
            <a:off x="1093777" y="5324713"/>
            <a:ext cx="2038350" cy="765304"/>
            <a:chOff x="1200150" y="4816882"/>
            <a:chExt cx="2038350" cy="765304"/>
          </a:xfrm>
        </p:grpSpPr>
        <p:graphicFrame>
          <p:nvGraphicFramePr>
            <p:cNvPr id="6" name="对象 5">
              <a:extLst>
                <a:ext uri="{FF2B5EF4-FFF2-40B4-BE49-F238E27FC236}">
                  <a16:creationId xmlns:a16="http://schemas.microsoft.com/office/drawing/2014/main" id="{325A5D09-ED40-1803-B5C6-5074D9D63BF2}"/>
                </a:ext>
              </a:extLst>
            </p:cNvPr>
            <p:cNvGraphicFramePr>
              <a:graphicFrameLocks noChangeAspect="1"/>
            </p:cNvGraphicFramePr>
            <p:nvPr/>
          </p:nvGraphicFramePr>
          <p:xfrm>
            <a:off x="1200150" y="5204996"/>
            <a:ext cx="1466850" cy="377190"/>
          </p:xfrm>
          <a:graphic>
            <a:graphicData uri="http://schemas.openxmlformats.org/presentationml/2006/ole">
              <mc:AlternateContent xmlns:mc="http://schemas.openxmlformats.org/markup-compatibility/2006">
                <mc:Choice xmlns:v="urn:schemas-microsoft-com:vml" Requires="v">
                  <p:oleObj name="Equation" r:id="rId8" imgW="888840" imgH="228600" progId="Equation.DSMT4">
                    <p:embed/>
                  </p:oleObj>
                </mc:Choice>
                <mc:Fallback>
                  <p:oleObj name="Equation" r:id="rId8" imgW="888840" imgH="228600" progId="Equation.DSMT4">
                    <p:embed/>
                    <p:pic>
                      <p:nvPicPr>
                        <p:cNvPr id="6" name="对象 5">
                          <a:extLst>
                            <a:ext uri="{FF2B5EF4-FFF2-40B4-BE49-F238E27FC236}">
                              <a16:creationId xmlns:a16="http://schemas.microsoft.com/office/drawing/2014/main" id="{55F95EFB-2749-4C07-B9E6-7B634F0EC336}"/>
                            </a:ext>
                          </a:extLst>
                        </p:cNvPr>
                        <p:cNvPicPr/>
                        <p:nvPr/>
                      </p:nvPicPr>
                      <p:blipFill>
                        <a:blip r:embed="rId9"/>
                        <a:stretch>
                          <a:fillRect/>
                        </a:stretch>
                      </p:blipFill>
                      <p:spPr>
                        <a:xfrm>
                          <a:off x="1200150" y="5204996"/>
                          <a:ext cx="1466850" cy="377190"/>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6003D474-0E77-A9DB-AB41-CB7E5D8C32EA}"/>
                </a:ext>
              </a:extLst>
            </p:cNvPr>
            <p:cNvSpPr txBox="1"/>
            <p:nvPr/>
          </p:nvSpPr>
          <p:spPr>
            <a:xfrm>
              <a:off x="1200150" y="4816882"/>
              <a:ext cx="2038350"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缩放和偏移</a:t>
              </a:r>
            </a:p>
          </p:txBody>
        </p:sp>
      </p:grpSp>
      <p:sp>
        <p:nvSpPr>
          <p:cNvPr id="19" name="文本框 18">
            <a:extLst>
              <a:ext uri="{FF2B5EF4-FFF2-40B4-BE49-F238E27FC236}">
                <a16:creationId xmlns:a16="http://schemas.microsoft.com/office/drawing/2014/main" id="{3847E1CE-F090-9CE6-DFC0-A5EE07802707}"/>
              </a:ext>
            </a:extLst>
          </p:cNvPr>
          <p:cNvSpPr txBox="1"/>
          <p:nvPr/>
        </p:nvSpPr>
        <p:spPr>
          <a:xfrm>
            <a:off x="9000237" y="2003722"/>
            <a:ext cx="2486025" cy="369332"/>
          </a:xfrm>
          <a:prstGeom prst="rect">
            <a:avLst/>
          </a:prstGeom>
          <a:noFill/>
        </p:spPr>
        <p:txBody>
          <a:bodyPr wrap="square">
            <a:spAutoFit/>
          </a:bodyPr>
          <a:lstStyle/>
          <a:p>
            <a:r>
              <a:rPr lang="en-US" altLang="zh-CN" b="1" i="0" dirty="0" err="1">
                <a:solidFill>
                  <a:schemeClr val="accent1">
                    <a:lumMod val="50000"/>
                  </a:schemeClr>
                </a:solidFill>
                <a:effectLst/>
                <a:latin typeface="Times New Roman" panose="02020603050405020304" pitchFamily="18" charset="0"/>
                <a:cs typeface="Times New Roman" panose="02020603050405020304" pitchFamily="18" charset="0"/>
              </a:rPr>
              <a:t>RMSNorm</a:t>
            </a:r>
            <a:r>
              <a:rPr lang="zh-CN" altLang="en-US" b="1" i="0" dirty="0">
                <a:solidFill>
                  <a:schemeClr val="accent1">
                    <a:lumMod val="50000"/>
                  </a:schemeClr>
                </a:solidFill>
                <a:effectLst/>
                <a:latin typeface="Times New Roman" panose="02020603050405020304" pitchFamily="18" charset="0"/>
                <a:cs typeface="Times New Roman" panose="02020603050405020304" pitchFamily="18" charset="0"/>
              </a:rPr>
              <a:t>归一化</a:t>
            </a:r>
            <a:endParaRPr lang="zh-CN" altLang="en-US" b="1"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20" name="对象 19">
            <a:extLst>
              <a:ext uri="{FF2B5EF4-FFF2-40B4-BE49-F238E27FC236}">
                <a16:creationId xmlns:a16="http://schemas.microsoft.com/office/drawing/2014/main" id="{2DC94857-3645-FEC7-39BB-338CAA4AFC6D}"/>
              </a:ext>
            </a:extLst>
          </p:cNvPr>
          <p:cNvGraphicFramePr>
            <a:graphicFrameLocks noChangeAspect="1"/>
          </p:cNvGraphicFramePr>
          <p:nvPr/>
        </p:nvGraphicFramePr>
        <p:xfrm>
          <a:off x="8950292" y="3053387"/>
          <a:ext cx="1695450" cy="619491"/>
        </p:xfrm>
        <a:graphic>
          <a:graphicData uri="http://schemas.openxmlformats.org/presentationml/2006/ole">
            <mc:AlternateContent xmlns:mc="http://schemas.openxmlformats.org/markup-compatibility/2006">
              <mc:Choice xmlns:v="urn:schemas-microsoft-com:vml" Requires="v">
                <p:oleObj name="Equation" r:id="rId10" imgW="1320480" imgH="482400" progId="Equation.DSMT4">
                  <p:embed/>
                </p:oleObj>
              </mc:Choice>
              <mc:Fallback>
                <p:oleObj name="Equation" r:id="rId10" imgW="1320480" imgH="482400" progId="Equation.DSMT4">
                  <p:embed/>
                  <p:pic>
                    <p:nvPicPr>
                      <p:cNvPr id="20" name="对象 19">
                        <a:extLst>
                          <a:ext uri="{FF2B5EF4-FFF2-40B4-BE49-F238E27FC236}">
                            <a16:creationId xmlns:a16="http://schemas.microsoft.com/office/drawing/2014/main" id="{16B44196-4B69-4FED-8D01-58AABACE3A8E}"/>
                          </a:ext>
                        </a:extLst>
                      </p:cNvPr>
                      <p:cNvPicPr/>
                      <p:nvPr/>
                    </p:nvPicPr>
                    <p:blipFill>
                      <a:blip r:embed="rId11"/>
                      <a:stretch>
                        <a:fillRect/>
                      </a:stretch>
                    </p:blipFill>
                    <p:spPr>
                      <a:xfrm>
                        <a:off x="8950292" y="3053387"/>
                        <a:ext cx="1695450" cy="619491"/>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C0935173-AF0C-45C2-C451-C20D4A459E74}"/>
              </a:ext>
            </a:extLst>
          </p:cNvPr>
          <p:cNvSpPr txBox="1"/>
          <p:nvPr/>
        </p:nvSpPr>
        <p:spPr>
          <a:xfrm>
            <a:off x="8950292" y="2606982"/>
            <a:ext cx="1695450" cy="369332"/>
          </a:xfrm>
          <a:prstGeom prst="rect">
            <a:avLst/>
          </a:prstGeom>
          <a:noFill/>
        </p:spPr>
        <p:txBody>
          <a:bodyPr wrap="square">
            <a:spAutoFit/>
          </a:bodyPr>
          <a:lstStyle/>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计算均方根</a:t>
            </a:r>
          </a:p>
        </p:txBody>
      </p:sp>
      <p:graphicFrame>
        <p:nvGraphicFramePr>
          <p:cNvPr id="22" name="对象 21">
            <a:extLst>
              <a:ext uri="{FF2B5EF4-FFF2-40B4-BE49-F238E27FC236}">
                <a16:creationId xmlns:a16="http://schemas.microsoft.com/office/drawing/2014/main" id="{AD65B331-5CC4-F69C-0039-B61704817DF2}"/>
              </a:ext>
            </a:extLst>
          </p:cNvPr>
          <p:cNvGraphicFramePr>
            <a:graphicFrameLocks noChangeAspect="1"/>
          </p:cNvGraphicFramePr>
          <p:nvPr/>
        </p:nvGraphicFramePr>
        <p:xfrm>
          <a:off x="8950292" y="4184038"/>
          <a:ext cx="1219200" cy="600501"/>
        </p:xfrm>
        <a:graphic>
          <a:graphicData uri="http://schemas.openxmlformats.org/presentationml/2006/ole">
            <mc:AlternateContent xmlns:mc="http://schemas.openxmlformats.org/markup-compatibility/2006">
              <mc:Choice xmlns:v="urn:schemas-microsoft-com:vml" Requires="v">
                <p:oleObj name="Equation" r:id="rId12" imgW="850680" imgH="419040" progId="Equation.DSMT4">
                  <p:embed/>
                </p:oleObj>
              </mc:Choice>
              <mc:Fallback>
                <p:oleObj name="Equation" r:id="rId12" imgW="850680" imgH="419040" progId="Equation.DSMT4">
                  <p:embed/>
                  <p:pic>
                    <p:nvPicPr>
                      <p:cNvPr id="22" name="对象 21">
                        <a:extLst>
                          <a:ext uri="{FF2B5EF4-FFF2-40B4-BE49-F238E27FC236}">
                            <a16:creationId xmlns:a16="http://schemas.microsoft.com/office/drawing/2014/main" id="{A8F8E42B-B6B9-4F8C-8904-081E2A5627BA}"/>
                          </a:ext>
                        </a:extLst>
                      </p:cNvPr>
                      <p:cNvPicPr/>
                      <p:nvPr/>
                    </p:nvPicPr>
                    <p:blipFill>
                      <a:blip r:embed="rId13"/>
                      <a:stretch>
                        <a:fillRect/>
                      </a:stretch>
                    </p:blipFill>
                    <p:spPr>
                      <a:xfrm>
                        <a:off x="8950292" y="4184038"/>
                        <a:ext cx="1219200" cy="600501"/>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EF7D606F-ECCC-572B-7CED-1FBAEFE64310}"/>
              </a:ext>
            </a:extLst>
          </p:cNvPr>
          <p:cNvGraphicFramePr>
            <a:graphicFrameLocks noChangeAspect="1"/>
          </p:cNvGraphicFramePr>
          <p:nvPr/>
        </p:nvGraphicFramePr>
        <p:xfrm>
          <a:off x="8950292" y="5207777"/>
          <a:ext cx="822278" cy="469873"/>
        </p:xfrm>
        <a:graphic>
          <a:graphicData uri="http://schemas.openxmlformats.org/presentationml/2006/ole">
            <mc:AlternateContent xmlns:mc="http://schemas.openxmlformats.org/markup-compatibility/2006">
              <mc:Choice xmlns:v="urn:schemas-microsoft-com:vml" Requires="v">
                <p:oleObj name="Equation" r:id="rId14" imgW="444240" imgH="253800" progId="Equation.DSMT4">
                  <p:embed/>
                </p:oleObj>
              </mc:Choice>
              <mc:Fallback>
                <p:oleObj name="Equation" r:id="rId14" imgW="444240" imgH="253800" progId="Equation.DSMT4">
                  <p:embed/>
                  <p:pic>
                    <p:nvPicPr>
                      <p:cNvPr id="23" name="对象 22">
                        <a:extLst>
                          <a:ext uri="{FF2B5EF4-FFF2-40B4-BE49-F238E27FC236}">
                            <a16:creationId xmlns:a16="http://schemas.microsoft.com/office/drawing/2014/main" id="{63F7B607-03CF-4FB4-8B8B-3D335E5F3B86}"/>
                          </a:ext>
                        </a:extLst>
                      </p:cNvPr>
                      <p:cNvPicPr/>
                      <p:nvPr/>
                    </p:nvPicPr>
                    <p:blipFill>
                      <a:blip r:embed="rId15"/>
                      <a:stretch>
                        <a:fillRect/>
                      </a:stretch>
                    </p:blipFill>
                    <p:spPr>
                      <a:xfrm>
                        <a:off x="8950292" y="5207777"/>
                        <a:ext cx="822278" cy="469873"/>
                      </a:xfrm>
                      <a:prstGeom prst="rect">
                        <a:avLst/>
                      </a:prstGeom>
                    </p:spPr>
                  </p:pic>
                </p:oleObj>
              </mc:Fallback>
            </mc:AlternateContent>
          </a:graphicData>
        </a:graphic>
      </p:graphicFrame>
      <p:sp>
        <p:nvSpPr>
          <p:cNvPr id="24" name="文本框 23">
            <a:extLst>
              <a:ext uri="{FF2B5EF4-FFF2-40B4-BE49-F238E27FC236}">
                <a16:creationId xmlns:a16="http://schemas.microsoft.com/office/drawing/2014/main" id="{BE35EC2B-8656-8F00-C858-37D1396F88DC}"/>
              </a:ext>
            </a:extLst>
          </p:cNvPr>
          <p:cNvSpPr txBox="1"/>
          <p:nvPr/>
        </p:nvSpPr>
        <p:spPr>
          <a:xfrm>
            <a:off x="8950292" y="3867123"/>
            <a:ext cx="1695450" cy="369332"/>
          </a:xfrm>
          <a:prstGeom prst="rect">
            <a:avLst/>
          </a:prstGeom>
          <a:noFill/>
        </p:spPr>
        <p:txBody>
          <a:bodyPr wrap="square">
            <a:spAutoFit/>
          </a:bodyPr>
          <a:lstStyle/>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归一化</a:t>
            </a:r>
          </a:p>
        </p:txBody>
      </p:sp>
      <p:sp>
        <p:nvSpPr>
          <p:cNvPr id="25" name="文本框 24">
            <a:extLst>
              <a:ext uri="{FF2B5EF4-FFF2-40B4-BE49-F238E27FC236}">
                <a16:creationId xmlns:a16="http://schemas.microsoft.com/office/drawing/2014/main" id="{06DF7432-574B-6C63-2832-E80490D43D4E}"/>
              </a:ext>
            </a:extLst>
          </p:cNvPr>
          <p:cNvSpPr txBox="1"/>
          <p:nvPr/>
        </p:nvSpPr>
        <p:spPr>
          <a:xfrm>
            <a:off x="8950292" y="4916788"/>
            <a:ext cx="3269396" cy="369332"/>
          </a:xfrm>
          <a:prstGeom prst="rect">
            <a:avLst/>
          </a:prstGeom>
          <a:noFill/>
        </p:spPr>
        <p:txBody>
          <a:bodyPr wrap="square">
            <a:spAutoFit/>
          </a:bodyPr>
          <a:lstStyle/>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缩放（  是可学习的参数）</a:t>
            </a:r>
          </a:p>
        </p:txBody>
      </p:sp>
      <p:graphicFrame>
        <p:nvGraphicFramePr>
          <p:cNvPr id="26" name="对象 25">
            <a:extLst>
              <a:ext uri="{FF2B5EF4-FFF2-40B4-BE49-F238E27FC236}">
                <a16:creationId xmlns:a16="http://schemas.microsoft.com/office/drawing/2014/main" id="{F346D801-39B4-5CE4-1C12-AB0FE2F4E667}"/>
              </a:ext>
            </a:extLst>
          </p:cNvPr>
          <p:cNvGraphicFramePr>
            <a:graphicFrameLocks noChangeAspect="1"/>
          </p:cNvGraphicFramePr>
          <p:nvPr/>
        </p:nvGraphicFramePr>
        <p:xfrm>
          <a:off x="9962996" y="4937862"/>
          <a:ext cx="280254" cy="362682"/>
        </p:xfrm>
        <a:graphic>
          <a:graphicData uri="http://schemas.openxmlformats.org/presentationml/2006/ole">
            <mc:AlternateContent xmlns:mc="http://schemas.openxmlformats.org/markup-compatibility/2006">
              <mc:Choice xmlns:v="urn:schemas-microsoft-com:vml" Requires="v">
                <p:oleObj name="Equation" r:id="rId16" imgW="107648" imgH="140222" progId="Equation.DSMT4">
                  <p:embed/>
                </p:oleObj>
              </mc:Choice>
              <mc:Fallback>
                <p:oleObj name="Equation" r:id="rId16" imgW="107648" imgH="140222" progId="Equation.DSMT4">
                  <p:embed/>
                  <p:pic>
                    <p:nvPicPr>
                      <p:cNvPr id="26" name="对象 25">
                        <a:extLst>
                          <a:ext uri="{FF2B5EF4-FFF2-40B4-BE49-F238E27FC236}">
                            <a16:creationId xmlns:a16="http://schemas.microsoft.com/office/drawing/2014/main" id="{CE2D466E-201B-464F-998B-AC4E04EAEA90}"/>
                          </a:ext>
                        </a:extLst>
                      </p:cNvPr>
                      <p:cNvPicPr/>
                      <p:nvPr/>
                    </p:nvPicPr>
                    <p:blipFill>
                      <a:blip r:embed="rId17"/>
                      <a:stretch>
                        <a:fillRect/>
                      </a:stretch>
                    </p:blipFill>
                    <p:spPr>
                      <a:xfrm>
                        <a:off x="9962996" y="4937862"/>
                        <a:ext cx="280254" cy="362682"/>
                      </a:xfrm>
                      <a:prstGeom prst="rect">
                        <a:avLst/>
                      </a:prstGeom>
                    </p:spPr>
                  </p:pic>
                </p:oleObj>
              </mc:Fallback>
            </mc:AlternateContent>
          </a:graphicData>
        </a:graphic>
      </p:graphicFrame>
      <p:graphicFrame>
        <p:nvGraphicFramePr>
          <p:cNvPr id="33" name="图示 32">
            <a:extLst>
              <a:ext uri="{FF2B5EF4-FFF2-40B4-BE49-F238E27FC236}">
                <a16:creationId xmlns:a16="http://schemas.microsoft.com/office/drawing/2014/main" id="{C512656B-474F-9CD8-FB8F-103A7C9F5934}"/>
              </a:ext>
            </a:extLst>
          </p:cNvPr>
          <p:cNvGraphicFramePr/>
          <p:nvPr/>
        </p:nvGraphicFramePr>
        <p:xfrm>
          <a:off x="3103198" y="1375647"/>
          <a:ext cx="5414969" cy="471437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258826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825071"/>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激活函数</a:t>
            </a:r>
            <a:endParaRPr lang="zh-CN" altLang="en-US" sz="2400" dirty="0"/>
          </a:p>
        </p:txBody>
      </p:sp>
      <p:sp>
        <p:nvSpPr>
          <p:cNvPr id="3" name="文本框 2">
            <a:extLst>
              <a:ext uri="{FF2B5EF4-FFF2-40B4-BE49-F238E27FC236}">
                <a16:creationId xmlns:a16="http://schemas.microsoft.com/office/drawing/2014/main" id="{7127A122-EC5D-4CF6-B35B-A1DFD7432A87}"/>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sp>
        <p:nvSpPr>
          <p:cNvPr id="2" name="TextBox 1">
            <a:extLst>
              <a:ext uri="{FF2B5EF4-FFF2-40B4-BE49-F238E27FC236}">
                <a16:creationId xmlns:a16="http://schemas.microsoft.com/office/drawing/2014/main" id="{F431112F-18FE-794C-2138-D8A0ECA15411}"/>
              </a:ext>
            </a:extLst>
          </p:cNvPr>
          <p:cNvSpPr txBox="1"/>
          <p:nvPr/>
        </p:nvSpPr>
        <p:spPr>
          <a:xfrm>
            <a:off x="1268862" y="1524470"/>
            <a:ext cx="8291826" cy="461665"/>
          </a:xfrm>
          <a:prstGeom prst="rect">
            <a:avLst/>
          </a:prstGeom>
          <a:noFill/>
        </p:spPr>
        <p:txBody>
          <a:bodyPr wrap="square">
            <a:spAutoFit/>
          </a:bodyPr>
          <a:lstStyle/>
          <a:p>
            <a:r>
              <a:rPr lang="en-US" sz="2400" dirty="0" err="1">
                <a:latin typeface="+mn-ea"/>
              </a:rPr>
              <a:t>原始版本使用ReLU</a:t>
            </a:r>
            <a:r>
              <a:rPr lang="zh-CN" altLang="en-US" sz="2400" dirty="0">
                <a:latin typeface="+mn-ea"/>
              </a:rPr>
              <a:t>（</a:t>
            </a:r>
            <a:r>
              <a:rPr lang="en-US" sz="2400" dirty="0"/>
              <a:t>Rectified Linear Unit</a:t>
            </a:r>
            <a:r>
              <a:rPr lang="zh-CN" altLang="en-US" sz="2400" dirty="0">
                <a:latin typeface="+mn-ea"/>
              </a:rPr>
              <a:t>）</a:t>
            </a:r>
            <a:endParaRPr lang="en-US" sz="2400" dirty="0">
              <a:latin typeface="+mn-ea"/>
            </a:endParaRPr>
          </a:p>
        </p:txBody>
      </p:sp>
      <p:pic>
        <p:nvPicPr>
          <p:cNvPr id="5" name="Picture 4">
            <a:extLst>
              <a:ext uri="{FF2B5EF4-FFF2-40B4-BE49-F238E27FC236}">
                <a16:creationId xmlns:a16="http://schemas.microsoft.com/office/drawing/2014/main" id="{9518909C-0FBD-6DE9-63D3-9717F6941C19}"/>
              </a:ext>
            </a:extLst>
          </p:cNvPr>
          <p:cNvPicPr>
            <a:picLocks noChangeAspect="1"/>
          </p:cNvPicPr>
          <p:nvPr/>
        </p:nvPicPr>
        <p:blipFill>
          <a:blip r:embed="rId2"/>
          <a:stretch>
            <a:fillRect/>
          </a:stretch>
        </p:blipFill>
        <p:spPr>
          <a:xfrm>
            <a:off x="3644900" y="2000603"/>
            <a:ext cx="4902200" cy="825500"/>
          </a:xfrm>
          <a:prstGeom prst="rect">
            <a:avLst/>
          </a:prstGeom>
        </p:spPr>
      </p:pic>
      <p:pic>
        <p:nvPicPr>
          <p:cNvPr id="4177" name="Picture 81">
            <a:extLst>
              <a:ext uri="{FF2B5EF4-FFF2-40B4-BE49-F238E27FC236}">
                <a16:creationId xmlns:a16="http://schemas.microsoft.com/office/drawing/2014/main" id="{0CD57A79-9913-FE0E-28E0-45505BE61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51" y="2676644"/>
            <a:ext cx="5233849" cy="3925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123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915D5-D3C6-CECA-7A2A-634D0054322C}"/>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F7BB7012-3485-7091-2177-233F63D3F152}"/>
              </a:ext>
            </a:extLst>
          </p:cNvPr>
          <p:cNvSpPr txBox="1"/>
          <p:nvPr/>
        </p:nvSpPr>
        <p:spPr>
          <a:xfrm>
            <a:off x="1081024" y="825071"/>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激活函数：</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GeLU</a:t>
            </a:r>
            <a:endParaRPr lang="zh-CN" altLang="en-US" sz="2400" dirty="0"/>
          </a:p>
        </p:txBody>
      </p:sp>
      <p:sp>
        <p:nvSpPr>
          <p:cNvPr id="3" name="文本框 2">
            <a:extLst>
              <a:ext uri="{FF2B5EF4-FFF2-40B4-BE49-F238E27FC236}">
                <a16:creationId xmlns:a16="http://schemas.microsoft.com/office/drawing/2014/main" id="{43E57A40-20A9-44B1-9204-1AA21E45E56E}"/>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sp>
        <p:nvSpPr>
          <p:cNvPr id="2" name="TextBox 1">
            <a:extLst>
              <a:ext uri="{FF2B5EF4-FFF2-40B4-BE49-F238E27FC236}">
                <a16:creationId xmlns:a16="http://schemas.microsoft.com/office/drawing/2014/main" id="{DD671FF9-7DB8-53B1-3BB1-B97737F72DB6}"/>
              </a:ext>
            </a:extLst>
          </p:cNvPr>
          <p:cNvSpPr txBox="1"/>
          <p:nvPr/>
        </p:nvSpPr>
        <p:spPr>
          <a:xfrm>
            <a:off x="1268862" y="1524470"/>
            <a:ext cx="8291826" cy="461665"/>
          </a:xfrm>
          <a:prstGeom prst="rect">
            <a:avLst/>
          </a:prstGeom>
          <a:noFill/>
        </p:spPr>
        <p:txBody>
          <a:bodyPr wrap="square">
            <a:spAutoFit/>
          </a:bodyPr>
          <a:lstStyle/>
          <a:p>
            <a:r>
              <a:rPr lang="en-US" sz="2400" dirty="0" err="1">
                <a:latin typeface="+mn-ea"/>
              </a:rPr>
              <a:t>现有LLM广泛使用GeLU</a:t>
            </a:r>
            <a:r>
              <a:rPr lang="zh-CN" altLang="en-US" sz="2400" dirty="0">
                <a:latin typeface="+mn-ea"/>
              </a:rPr>
              <a:t>（</a:t>
            </a:r>
            <a:r>
              <a:rPr lang="en-US" altLang="zh-CN" sz="2400" dirty="0">
                <a:latin typeface="+mn-ea"/>
              </a:rPr>
              <a:t> Gaussian Error Linear Units </a:t>
            </a:r>
            <a:r>
              <a:rPr lang="zh-CN" altLang="en-US" sz="2400" dirty="0">
                <a:latin typeface="+mn-ea"/>
              </a:rPr>
              <a:t>）</a:t>
            </a:r>
            <a:endParaRPr lang="en-US" sz="2400" dirty="0">
              <a:latin typeface="+mn-ea"/>
            </a:endParaRPr>
          </a:p>
        </p:txBody>
      </p:sp>
      <p:pic>
        <p:nvPicPr>
          <p:cNvPr id="4" name="Picture 3">
            <a:extLst>
              <a:ext uri="{FF2B5EF4-FFF2-40B4-BE49-F238E27FC236}">
                <a16:creationId xmlns:a16="http://schemas.microsoft.com/office/drawing/2014/main" id="{7E745F50-CD09-34D1-6D48-B726AD19365A}"/>
              </a:ext>
            </a:extLst>
          </p:cNvPr>
          <p:cNvPicPr>
            <a:picLocks noChangeAspect="1"/>
          </p:cNvPicPr>
          <p:nvPr/>
        </p:nvPicPr>
        <p:blipFill>
          <a:blip r:embed="rId2"/>
          <a:srcRect b="50009"/>
          <a:stretch/>
        </p:blipFill>
        <p:spPr>
          <a:xfrm>
            <a:off x="2209800" y="2051661"/>
            <a:ext cx="7772400" cy="1167515"/>
          </a:xfrm>
          <a:prstGeom prst="rect">
            <a:avLst/>
          </a:prstGeom>
        </p:spPr>
      </p:pic>
      <p:pic>
        <p:nvPicPr>
          <p:cNvPr id="14338" name="Picture 2">
            <a:extLst>
              <a:ext uri="{FF2B5EF4-FFF2-40B4-BE49-F238E27FC236}">
                <a16:creationId xmlns:a16="http://schemas.microsoft.com/office/drawing/2014/main" id="{35DE0234-224C-4DAD-DE03-02E984169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73785"/>
            <a:ext cx="4794883" cy="3596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E4817D3-8D66-D273-05FA-21FFB045FA98}"/>
              </a:ext>
            </a:extLst>
          </p:cNvPr>
          <p:cNvPicPr>
            <a:picLocks noChangeAspect="1"/>
          </p:cNvPicPr>
          <p:nvPr/>
        </p:nvPicPr>
        <p:blipFill>
          <a:blip r:embed="rId4"/>
          <a:stretch>
            <a:fillRect/>
          </a:stretch>
        </p:blipFill>
        <p:spPr>
          <a:xfrm>
            <a:off x="4385290" y="3500310"/>
            <a:ext cx="6023658" cy="3011829"/>
          </a:xfrm>
          <a:prstGeom prst="rect">
            <a:avLst/>
          </a:prstGeom>
        </p:spPr>
      </p:pic>
      <p:sp>
        <p:nvSpPr>
          <p:cNvPr id="6" name="TextBox 5">
            <a:extLst>
              <a:ext uri="{FF2B5EF4-FFF2-40B4-BE49-F238E27FC236}">
                <a16:creationId xmlns:a16="http://schemas.microsoft.com/office/drawing/2014/main" id="{8E1585E9-B329-20A7-424B-7B48D0D30531}"/>
              </a:ext>
            </a:extLst>
          </p:cNvPr>
          <p:cNvSpPr txBox="1"/>
          <p:nvPr/>
        </p:nvSpPr>
        <p:spPr>
          <a:xfrm>
            <a:off x="5720857" y="3458523"/>
            <a:ext cx="4564557" cy="461665"/>
          </a:xfrm>
          <a:prstGeom prst="rect">
            <a:avLst/>
          </a:prstGeom>
          <a:noFill/>
        </p:spPr>
        <p:txBody>
          <a:bodyPr wrap="square">
            <a:spAutoFit/>
          </a:bodyPr>
          <a:lstStyle/>
          <a:p>
            <a:r>
              <a:rPr lang="en-US" sz="2400" dirty="0">
                <a:latin typeface="Microsoft YaHei" panose="020B0503020204020204" pitchFamily="34" charset="-122"/>
                <a:ea typeface="Microsoft YaHei" panose="020B0503020204020204" pitchFamily="34" charset="-122"/>
              </a:rPr>
              <a:t>GPT-1和GPT</a:t>
            </a:r>
            <a:r>
              <a:rPr lang="en-US" altLang="zh-CN" sz="24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使用的是GeLU</a:t>
            </a:r>
          </a:p>
        </p:txBody>
      </p:sp>
    </p:spTree>
    <p:extLst>
      <p:ext uri="{BB962C8B-B14F-4D97-AF65-F5344CB8AC3E}">
        <p14:creationId xmlns:p14="http://schemas.microsoft.com/office/powerpoint/2010/main" val="4109020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）大语言模型：回顾</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BERT</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FA433F8-69D4-482B-ABD4-168E053C69E0}"/>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9AC2743D-39CC-2AF4-6F0D-820DFE3DBA7B}"/>
              </a:ext>
            </a:extLst>
          </p:cNvPr>
          <p:cNvPicPr>
            <a:picLocks noChangeAspect="1"/>
          </p:cNvPicPr>
          <p:nvPr/>
        </p:nvPicPr>
        <p:blipFill>
          <a:blip r:embed="rId3"/>
          <a:stretch>
            <a:fillRect/>
          </a:stretch>
        </p:blipFill>
        <p:spPr>
          <a:xfrm>
            <a:off x="2154450" y="1609321"/>
            <a:ext cx="7528095" cy="4764974"/>
          </a:xfrm>
          <a:prstGeom prst="rect">
            <a:avLst/>
          </a:prstGeom>
        </p:spPr>
      </p:pic>
    </p:spTree>
    <p:extLst>
      <p:ext uri="{BB962C8B-B14F-4D97-AF65-F5344CB8AC3E}">
        <p14:creationId xmlns:p14="http://schemas.microsoft.com/office/powerpoint/2010/main" val="1669306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BDC6A-932F-0558-DD4F-39ABC19FE6AB}"/>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CC691347-9477-8162-D188-6E27C6F56D35}"/>
              </a:ext>
            </a:extLst>
          </p:cNvPr>
          <p:cNvSpPr txBox="1"/>
          <p:nvPr/>
        </p:nvSpPr>
        <p:spPr>
          <a:xfrm>
            <a:off x="1081024" y="825071"/>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激活函数：</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GLU</a:t>
            </a:r>
            <a:endParaRPr lang="zh-CN" altLang="en-US" sz="2400" dirty="0"/>
          </a:p>
        </p:txBody>
      </p:sp>
      <p:sp>
        <p:nvSpPr>
          <p:cNvPr id="3" name="文本框 2">
            <a:extLst>
              <a:ext uri="{FF2B5EF4-FFF2-40B4-BE49-F238E27FC236}">
                <a16:creationId xmlns:a16="http://schemas.microsoft.com/office/drawing/2014/main" id="{CBF8044E-2339-41DE-0347-2D8AECF907EA}"/>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sp>
        <p:nvSpPr>
          <p:cNvPr id="2" name="TextBox 1">
            <a:extLst>
              <a:ext uri="{FF2B5EF4-FFF2-40B4-BE49-F238E27FC236}">
                <a16:creationId xmlns:a16="http://schemas.microsoft.com/office/drawing/2014/main" id="{D17E79A4-21FC-BC3A-F1FC-6C418F055426}"/>
              </a:ext>
            </a:extLst>
          </p:cNvPr>
          <p:cNvSpPr txBox="1"/>
          <p:nvPr/>
        </p:nvSpPr>
        <p:spPr>
          <a:xfrm>
            <a:off x="1268862" y="1524470"/>
            <a:ext cx="8291826" cy="461665"/>
          </a:xfrm>
          <a:prstGeom prst="rect">
            <a:avLst/>
          </a:prstGeom>
          <a:noFill/>
        </p:spPr>
        <p:txBody>
          <a:bodyPr wrap="square">
            <a:spAutoFit/>
          </a:bodyPr>
          <a:lstStyle/>
          <a:p>
            <a:r>
              <a:rPr lang="en-US" sz="2400" dirty="0">
                <a:latin typeface="+mn-ea"/>
              </a:rPr>
              <a:t>GLU</a:t>
            </a:r>
            <a:r>
              <a:rPr lang="zh-CN" altLang="en-US" sz="2400" dirty="0">
                <a:latin typeface="+mn-ea"/>
              </a:rPr>
              <a:t>（</a:t>
            </a:r>
            <a:r>
              <a:rPr lang="en-US" altLang="zh-CN" sz="2400" dirty="0">
                <a:latin typeface="+mn-ea"/>
              </a:rPr>
              <a:t>Gated Linear Unit</a:t>
            </a:r>
            <a:r>
              <a:rPr lang="zh-CN" altLang="en-US" sz="2400" dirty="0">
                <a:latin typeface="+mn-ea"/>
              </a:rPr>
              <a:t>）</a:t>
            </a:r>
            <a:endParaRPr lang="en-US" sz="2400" dirty="0">
              <a:latin typeface="+mn-ea"/>
            </a:endParaRPr>
          </a:p>
        </p:txBody>
      </p:sp>
      <p:sp>
        <p:nvSpPr>
          <p:cNvPr id="6" name="TextBox 5">
            <a:extLst>
              <a:ext uri="{FF2B5EF4-FFF2-40B4-BE49-F238E27FC236}">
                <a16:creationId xmlns:a16="http://schemas.microsoft.com/office/drawing/2014/main" id="{8519DE0D-FC86-FBA1-6D37-8404533644DF}"/>
              </a:ext>
            </a:extLst>
          </p:cNvPr>
          <p:cNvSpPr txBox="1"/>
          <p:nvPr/>
        </p:nvSpPr>
        <p:spPr>
          <a:xfrm>
            <a:off x="376178" y="6164047"/>
            <a:ext cx="6099858" cy="646331"/>
          </a:xfrm>
          <a:prstGeom prst="rect">
            <a:avLst/>
          </a:prstGeom>
          <a:noFill/>
        </p:spPr>
        <p:txBody>
          <a:bodyPr wrap="square">
            <a:spAutoFit/>
          </a:bodyPr>
          <a:lstStyle/>
          <a:p>
            <a:r>
              <a:rPr lang="en-US" dirty="0">
                <a:hlinkClick r:id="rId2"/>
              </a:rPr>
              <a:t>https://arxiv.org/pdf/1612.08083</a:t>
            </a:r>
            <a:endParaRPr lang="en-US" dirty="0"/>
          </a:p>
          <a:p>
            <a:endParaRPr lang="en-US" dirty="0"/>
          </a:p>
        </p:txBody>
      </p:sp>
      <p:pic>
        <p:nvPicPr>
          <p:cNvPr id="16388" name="Picture 4">
            <a:extLst>
              <a:ext uri="{FF2B5EF4-FFF2-40B4-BE49-F238E27FC236}">
                <a16:creationId xmlns:a16="http://schemas.microsoft.com/office/drawing/2014/main" id="{7A1F5F69-0F92-6A9F-C417-60128B879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75" y="3130659"/>
            <a:ext cx="4235932" cy="29022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07DCCF-3C5F-F966-E8EF-166E33516510}"/>
              </a:ext>
            </a:extLst>
          </p:cNvPr>
          <p:cNvSpPr txBox="1"/>
          <p:nvPr/>
        </p:nvSpPr>
        <p:spPr>
          <a:xfrm>
            <a:off x="4071325" y="2189065"/>
            <a:ext cx="4007804" cy="523220"/>
          </a:xfrm>
          <a:prstGeom prst="rect">
            <a:avLst/>
          </a:prstGeom>
          <a:noFill/>
        </p:spPr>
        <p:txBody>
          <a:bodyPr wrap="square">
            <a:spAutoFit/>
          </a:bodyPr>
          <a:lstStyle/>
          <a:p>
            <a:r>
              <a:rPr lang="en-US" sz="2800" dirty="0"/>
              <a:t>GLU(x, y) = x ⊙ </a:t>
            </a:r>
            <a:r>
              <a:rPr lang="el-GR" sz="2800" dirty="0"/>
              <a:t>σ(</a:t>
            </a:r>
            <a:r>
              <a:rPr lang="en-US" sz="2800" dirty="0"/>
              <a:t>y)</a:t>
            </a:r>
          </a:p>
        </p:txBody>
      </p:sp>
      <p:sp>
        <p:nvSpPr>
          <p:cNvPr id="11" name="TextBox 10">
            <a:extLst>
              <a:ext uri="{FF2B5EF4-FFF2-40B4-BE49-F238E27FC236}">
                <a16:creationId xmlns:a16="http://schemas.microsoft.com/office/drawing/2014/main" id="{B539C3E8-9349-2AD4-A882-DAA56F8DAD4D}"/>
              </a:ext>
            </a:extLst>
          </p:cNvPr>
          <p:cNvSpPr txBox="1"/>
          <p:nvPr/>
        </p:nvSpPr>
        <p:spPr>
          <a:xfrm>
            <a:off x="6075227" y="2761714"/>
            <a:ext cx="5534874" cy="461665"/>
          </a:xfrm>
          <a:prstGeom prst="rect">
            <a:avLst/>
          </a:prstGeom>
          <a:noFill/>
        </p:spPr>
        <p:txBody>
          <a:bodyPr wrap="square">
            <a:spAutoFit/>
          </a:bodyPr>
          <a:lstStyle/>
          <a:p>
            <a:r>
              <a:rPr lang="en-US" sz="2400" dirty="0" err="1">
                <a:solidFill>
                  <a:srgbClr val="C00000"/>
                </a:solidFill>
                <a:latin typeface="Microsoft YaHei" panose="020B0503020204020204" pitchFamily="34" charset="-122"/>
                <a:ea typeface="Microsoft YaHei" panose="020B0503020204020204" pitchFamily="34" charset="-122"/>
              </a:rPr>
              <a:t>x和y来自相同输入</a:t>
            </a:r>
            <a:r>
              <a:rPr lang="zh-CN" altLang="en-US" sz="2400" dirty="0">
                <a:solidFill>
                  <a:srgbClr val="C00000"/>
                </a:solidFill>
                <a:latin typeface="Microsoft YaHei" panose="020B0503020204020204" pitchFamily="34" charset="-122"/>
                <a:ea typeface="Microsoft YaHei" panose="020B0503020204020204" pitchFamily="34" charset="-122"/>
              </a:rPr>
              <a:t>，经过不同线性变换</a:t>
            </a:r>
            <a:endParaRPr lang="en-US" sz="2400" dirty="0">
              <a:solidFill>
                <a:srgbClr val="C00000"/>
              </a:solidFill>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AF6CFB6D-E235-E8BA-C229-C9A65D0111DA}"/>
              </a:ext>
            </a:extLst>
          </p:cNvPr>
          <p:cNvSpPr txBox="1"/>
          <p:nvPr/>
        </p:nvSpPr>
        <p:spPr>
          <a:xfrm>
            <a:off x="7380517" y="1130640"/>
            <a:ext cx="3542621" cy="461665"/>
          </a:xfrm>
          <a:prstGeom prst="rect">
            <a:avLst/>
          </a:prstGeom>
          <a:noFill/>
        </p:spPr>
        <p:txBody>
          <a:bodyPr wrap="square">
            <a:spAutoFit/>
          </a:bodyPr>
          <a:lstStyle/>
          <a:p>
            <a:r>
              <a:rPr lang="en-US" sz="2400" dirty="0" err="1">
                <a:latin typeface="Microsoft YaHei" panose="020B0503020204020204" pitchFamily="34" charset="-122"/>
                <a:ea typeface="Microsoft YaHei" panose="020B0503020204020204" pitchFamily="34" charset="-122"/>
              </a:rPr>
              <a:t>课后</a:t>
            </a:r>
            <a:r>
              <a:rPr lang="zh-CN" altLang="en-US" sz="2400" dirty="0">
                <a:latin typeface="Microsoft YaHei" panose="020B0503020204020204" pitchFamily="34" charset="-122"/>
                <a:ea typeface="Microsoft YaHei" panose="020B0503020204020204" pitchFamily="34" charset="-122"/>
              </a:rPr>
              <a:t>试着绘制</a:t>
            </a:r>
            <a:r>
              <a:rPr lang="en-US" altLang="zh-CN" sz="2400" dirty="0">
                <a:latin typeface="Microsoft YaHei" panose="020B0503020204020204" pitchFamily="34" charset="-122"/>
                <a:ea typeface="Microsoft YaHei" panose="020B0503020204020204" pitchFamily="34" charset="-122"/>
              </a:rPr>
              <a:t>GLU</a:t>
            </a:r>
            <a:r>
              <a:rPr lang="zh-CN" altLang="en-US" sz="2400" dirty="0">
                <a:latin typeface="Microsoft YaHei" panose="020B0503020204020204" pitchFamily="34" charset="-122"/>
                <a:ea typeface="Microsoft YaHei" panose="020B0503020204020204" pitchFamily="34" charset="-122"/>
              </a:rPr>
              <a:t>的图</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9A0B0F9-55A7-EA02-9892-2D6831B2987A}"/>
              </a:ext>
            </a:extLst>
          </p:cNvPr>
          <p:cNvPicPr>
            <a:picLocks noChangeAspect="1"/>
          </p:cNvPicPr>
          <p:nvPr/>
        </p:nvPicPr>
        <p:blipFill>
          <a:blip r:embed="rId4"/>
          <a:stretch>
            <a:fillRect/>
          </a:stretch>
        </p:blipFill>
        <p:spPr>
          <a:xfrm>
            <a:off x="5204949" y="3716148"/>
            <a:ext cx="6921500" cy="2044700"/>
          </a:xfrm>
          <a:prstGeom prst="rect">
            <a:avLst/>
          </a:prstGeom>
        </p:spPr>
      </p:pic>
    </p:spTree>
    <p:extLst>
      <p:ext uri="{BB962C8B-B14F-4D97-AF65-F5344CB8AC3E}">
        <p14:creationId xmlns:p14="http://schemas.microsoft.com/office/powerpoint/2010/main" val="1274447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B1980-C9FF-4B95-4089-69B66A03E641}"/>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70015B00-DB35-65BB-ADD4-5FCCE05BE3FA}"/>
              </a:ext>
            </a:extLst>
          </p:cNvPr>
          <p:cNvSpPr txBox="1"/>
          <p:nvPr/>
        </p:nvSpPr>
        <p:spPr>
          <a:xfrm>
            <a:off x="1081024" y="825071"/>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激活函数：</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SwiGLU</a:t>
            </a:r>
            <a:endParaRPr lang="zh-CN" altLang="en-US" sz="2400" dirty="0"/>
          </a:p>
        </p:txBody>
      </p:sp>
      <p:sp>
        <p:nvSpPr>
          <p:cNvPr id="3" name="文本框 2">
            <a:extLst>
              <a:ext uri="{FF2B5EF4-FFF2-40B4-BE49-F238E27FC236}">
                <a16:creationId xmlns:a16="http://schemas.microsoft.com/office/drawing/2014/main" id="{2F18E610-D863-D4E7-F3FD-4D4A88DEE7F8}"/>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sp>
        <p:nvSpPr>
          <p:cNvPr id="5" name="TextBox 4">
            <a:extLst>
              <a:ext uri="{FF2B5EF4-FFF2-40B4-BE49-F238E27FC236}">
                <a16:creationId xmlns:a16="http://schemas.microsoft.com/office/drawing/2014/main" id="{14817A2A-6E94-E4F4-C270-96479956C9A5}"/>
              </a:ext>
            </a:extLst>
          </p:cNvPr>
          <p:cNvSpPr txBox="1"/>
          <p:nvPr/>
        </p:nvSpPr>
        <p:spPr>
          <a:xfrm>
            <a:off x="1081023" y="1590633"/>
            <a:ext cx="8525963" cy="830997"/>
          </a:xfrm>
          <a:prstGeom prst="rect">
            <a:avLst/>
          </a:prstGeom>
          <a:noFill/>
        </p:spPr>
        <p:txBody>
          <a:bodyPr wrap="square">
            <a:spAutoFit/>
          </a:bodyPr>
          <a:lstStyle/>
          <a:p>
            <a:pPr marL="342900" indent="-342900">
              <a:buFont typeface="Arial" panose="020B0604020202020204" pitchFamily="34" charset="0"/>
              <a:buChar char="•"/>
            </a:pPr>
            <a:r>
              <a:rPr lang="en-US" sz="2400" dirty="0"/>
              <a:t>Swish </a:t>
            </a:r>
            <a:r>
              <a:rPr lang="ja-JP" altLang="en-US" sz="2400"/>
              <a:t>激活函数：</a:t>
            </a:r>
            <a:r>
              <a:rPr lang="en-US" sz="2400" dirty="0"/>
              <a:t>f(x) = x * sigmoid(</a:t>
            </a:r>
            <a:r>
              <a:rPr lang="el-GR" sz="2400" dirty="0"/>
              <a:t>β</a:t>
            </a:r>
            <a:r>
              <a:rPr lang="en-US" sz="2400" dirty="0"/>
              <a:t>x)</a:t>
            </a:r>
          </a:p>
          <a:p>
            <a:pPr marL="342900" indent="-342900">
              <a:buFont typeface="Arial" panose="020B0604020202020204" pitchFamily="34" charset="0"/>
              <a:buChar char="•"/>
            </a:pPr>
            <a:r>
              <a:rPr lang="en-US" sz="2400" dirty="0"/>
              <a:t>GLU(x, y) = x * sigmoid(y)</a:t>
            </a:r>
            <a:r>
              <a:rPr lang="zh-CN" altLang="en-US" sz="2400" dirty="0"/>
              <a:t> 相等于 </a:t>
            </a:r>
            <a:r>
              <a:rPr lang="en-US" altLang="zh-CN" sz="2400" dirty="0" err="1"/>
              <a:t>sigmod</a:t>
            </a:r>
            <a:r>
              <a:rPr lang="en-US" altLang="zh-CN" sz="2400" dirty="0"/>
              <a:t>(</a:t>
            </a:r>
            <a:r>
              <a:rPr lang="en-US" altLang="zh-CN" sz="2400" dirty="0" err="1"/>
              <a:t>xW</a:t>
            </a:r>
            <a:r>
              <a:rPr lang="en-US" altLang="zh-CN" sz="2400" dirty="0"/>
              <a:t> + c) * (</a:t>
            </a:r>
            <a:r>
              <a:rPr lang="en-US" altLang="zh-CN" sz="2400" dirty="0" err="1"/>
              <a:t>xV</a:t>
            </a:r>
            <a:r>
              <a:rPr lang="en-US" altLang="zh-CN" sz="2400" dirty="0"/>
              <a:t> + c)</a:t>
            </a:r>
            <a:endParaRPr lang="en-US" sz="2400" dirty="0"/>
          </a:p>
        </p:txBody>
      </p:sp>
      <p:sp>
        <p:nvSpPr>
          <p:cNvPr id="12" name="TextBox 11">
            <a:extLst>
              <a:ext uri="{FF2B5EF4-FFF2-40B4-BE49-F238E27FC236}">
                <a16:creationId xmlns:a16="http://schemas.microsoft.com/office/drawing/2014/main" id="{67FE4A3D-08AB-B6BA-A43A-223A2F563144}"/>
              </a:ext>
            </a:extLst>
          </p:cNvPr>
          <p:cNvSpPr txBox="1"/>
          <p:nvPr/>
        </p:nvSpPr>
        <p:spPr>
          <a:xfrm>
            <a:off x="342115" y="6056202"/>
            <a:ext cx="6099858" cy="646331"/>
          </a:xfrm>
          <a:prstGeom prst="rect">
            <a:avLst/>
          </a:prstGeom>
          <a:noFill/>
        </p:spPr>
        <p:txBody>
          <a:bodyPr wrap="square">
            <a:spAutoFit/>
          </a:bodyPr>
          <a:lstStyle/>
          <a:p>
            <a:r>
              <a:rPr lang="en-US" dirty="0">
                <a:hlinkClick r:id="rId2"/>
              </a:rPr>
              <a:t>https://arxiv.org/pdf/1710.05941v1</a:t>
            </a:r>
            <a:endParaRPr lang="en-US" dirty="0"/>
          </a:p>
          <a:p>
            <a:endParaRPr lang="en-US" dirty="0"/>
          </a:p>
        </p:txBody>
      </p:sp>
      <p:pic>
        <p:nvPicPr>
          <p:cNvPr id="13" name="Picture 12">
            <a:extLst>
              <a:ext uri="{FF2B5EF4-FFF2-40B4-BE49-F238E27FC236}">
                <a16:creationId xmlns:a16="http://schemas.microsoft.com/office/drawing/2014/main" id="{B0598029-583B-4A66-8F08-A600F256C577}"/>
              </a:ext>
            </a:extLst>
          </p:cNvPr>
          <p:cNvPicPr>
            <a:picLocks noChangeAspect="1"/>
          </p:cNvPicPr>
          <p:nvPr/>
        </p:nvPicPr>
        <p:blipFill>
          <a:blip r:embed="rId3"/>
          <a:stretch>
            <a:fillRect/>
          </a:stretch>
        </p:blipFill>
        <p:spPr>
          <a:xfrm>
            <a:off x="592238" y="2581910"/>
            <a:ext cx="11007524" cy="1011501"/>
          </a:xfrm>
          <a:prstGeom prst="rect">
            <a:avLst/>
          </a:prstGeom>
        </p:spPr>
      </p:pic>
      <p:sp>
        <p:nvSpPr>
          <p:cNvPr id="15" name="TextBox 14">
            <a:extLst>
              <a:ext uri="{FF2B5EF4-FFF2-40B4-BE49-F238E27FC236}">
                <a16:creationId xmlns:a16="http://schemas.microsoft.com/office/drawing/2014/main" id="{FAF3E77B-199A-57A4-21A7-DFD65A1678F5}"/>
              </a:ext>
            </a:extLst>
          </p:cNvPr>
          <p:cNvSpPr txBox="1"/>
          <p:nvPr/>
        </p:nvSpPr>
        <p:spPr>
          <a:xfrm>
            <a:off x="342115" y="6379367"/>
            <a:ext cx="6099858" cy="646331"/>
          </a:xfrm>
          <a:prstGeom prst="rect">
            <a:avLst/>
          </a:prstGeom>
          <a:noFill/>
        </p:spPr>
        <p:txBody>
          <a:bodyPr wrap="square">
            <a:spAutoFit/>
          </a:bodyPr>
          <a:lstStyle/>
          <a:p>
            <a:r>
              <a:rPr lang="en-US" dirty="0">
                <a:hlinkClick r:id="rId4"/>
              </a:rPr>
              <a:t>https://arxiv.org/pdf/2002.05202</a:t>
            </a:r>
            <a:endParaRPr lang="en-US" dirty="0"/>
          </a:p>
          <a:p>
            <a:endParaRPr lang="en-US" dirty="0"/>
          </a:p>
        </p:txBody>
      </p:sp>
      <p:sp>
        <p:nvSpPr>
          <p:cNvPr id="16" name="TextBox 15">
            <a:extLst>
              <a:ext uri="{FF2B5EF4-FFF2-40B4-BE49-F238E27FC236}">
                <a16:creationId xmlns:a16="http://schemas.microsoft.com/office/drawing/2014/main" id="{97412B9B-9203-677A-8D6D-A3B1642EBF24}"/>
              </a:ext>
            </a:extLst>
          </p:cNvPr>
          <p:cNvSpPr txBox="1"/>
          <p:nvPr/>
        </p:nvSpPr>
        <p:spPr>
          <a:xfrm>
            <a:off x="7195322" y="918603"/>
            <a:ext cx="4564557" cy="461665"/>
          </a:xfrm>
          <a:prstGeom prst="rect">
            <a:avLst/>
          </a:prstGeom>
          <a:noFill/>
        </p:spPr>
        <p:txBody>
          <a:bodyPr wrap="square">
            <a:spAutoFit/>
          </a:bodyPr>
          <a:lstStyle/>
          <a:p>
            <a:r>
              <a:rPr lang="en-US" sz="2400" dirty="0" err="1">
                <a:latin typeface="Microsoft YaHei" panose="020B0503020204020204" pitchFamily="34" charset="-122"/>
                <a:ea typeface="Microsoft YaHei" panose="020B0503020204020204" pitchFamily="34" charset="-122"/>
              </a:rPr>
              <a:t>课后</a:t>
            </a:r>
            <a:r>
              <a:rPr lang="zh-CN" altLang="en-US" sz="2400" dirty="0">
                <a:latin typeface="Microsoft YaHei" panose="020B0503020204020204" pitchFamily="34" charset="-122"/>
                <a:ea typeface="Microsoft YaHei" panose="020B0503020204020204" pitchFamily="34" charset="-122"/>
              </a:rPr>
              <a:t>试着绘制</a:t>
            </a:r>
            <a:r>
              <a:rPr lang="en-US" altLang="zh-CN" sz="2400" dirty="0" err="1">
                <a:latin typeface="Microsoft YaHei" panose="020B0503020204020204" pitchFamily="34" charset="-122"/>
                <a:ea typeface="Microsoft YaHei" panose="020B0503020204020204" pitchFamily="34" charset="-122"/>
              </a:rPr>
              <a:t>SwiGLU</a:t>
            </a:r>
            <a:r>
              <a:rPr lang="zh-CN" altLang="en-US" sz="2400" dirty="0">
                <a:latin typeface="Microsoft YaHei" panose="020B0503020204020204" pitchFamily="34" charset="-122"/>
                <a:ea typeface="Microsoft YaHei" panose="020B0503020204020204" pitchFamily="34" charset="-122"/>
              </a:rPr>
              <a:t>的图</a:t>
            </a:r>
            <a:endParaRPr lang="en-US" sz="2400" dirty="0">
              <a:latin typeface="Microsoft YaHei" panose="020B0503020204020204" pitchFamily="34" charset="-122"/>
              <a:ea typeface="Microsoft YaHei" panose="020B0503020204020204" pitchFamily="34" charset="-122"/>
            </a:endParaRPr>
          </a:p>
        </p:txBody>
      </p:sp>
      <p:sp>
        <p:nvSpPr>
          <p:cNvPr id="17" name="TextBox 16">
            <a:extLst>
              <a:ext uri="{FF2B5EF4-FFF2-40B4-BE49-F238E27FC236}">
                <a16:creationId xmlns:a16="http://schemas.microsoft.com/office/drawing/2014/main" id="{E8CF821A-0CB5-7402-7C43-EEC462E31085}"/>
              </a:ext>
            </a:extLst>
          </p:cNvPr>
          <p:cNvSpPr txBox="1"/>
          <p:nvPr/>
        </p:nvSpPr>
        <p:spPr>
          <a:xfrm>
            <a:off x="989857" y="3916576"/>
            <a:ext cx="4564557" cy="461665"/>
          </a:xfrm>
          <a:prstGeom prst="rect">
            <a:avLst/>
          </a:prstGeom>
          <a:noFill/>
        </p:spPr>
        <p:txBody>
          <a:bodyPr wrap="square">
            <a:spAutoFit/>
          </a:bodyPr>
          <a:lstStyle/>
          <a:p>
            <a:r>
              <a:rPr lang="en-US" sz="2400" dirty="0" err="1">
                <a:latin typeface="Microsoft YaHei" panose="020B0503020204020204" pitchFamily="34" charset="-122"/>
                <a:ea typeface="Microsoft YaHei" panose="020B0503020204020204" pitchFamily="34" charset="-122"/>
              </a:rPr>
              <a:t>Llama中使用的是SwiGLU</a:t>
            </a:r>
            <a:endParaRPr lang="en-US"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CB6641FC-9860-7F9C-F975-D9CDE5176C4D}"/>
              </a:ext>
            </a:extLst>
          </p:cNvPr>
          <p:cNvPicPr>
            <a:picLocks noChangeAspect="1"/>
          </p:cNvPicPr>
          <p:nvPr/>
        </p:nvPicPr>
        <p:blipFill>
          <a:blip r:embed="rId5"/>
          <a:stretch>
            <a:fillRect/>
          </a:stretch>
        </p:blipFill>
        <p:spPr>
          <a:xfrm>
            <a:off x="5119250" y="3443987"/>
            <a:ext cx="5105400" cy="3276600"/>
          </a:xfrm>
          <a:prstGeom prst="rect">
            <a:avLst/>
          </a:prstGeom>
        </p:spPr>
      </p:pic>
      <p:pic>
        <p:nvPicPr>
          <p:cNvPr id="17410" name="Picture 2" descr="Meta unveils Llama 3.1, the most advanced open-source AI model to date">
            <a:extLst>
              <a:ext uri="{FF2B5EF4-FFF2-40B4-BE49-F238E27FC236}">
                <a16:creationId xmlns:a16="http://schemas.microsoft.com/office/drawing/2014/main" id="{51038454-4FC2-2E77-B68A-44B1914E5A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8558" y="4557789"/>
            <a:ext cx="2362015" cy="123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18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95BF6-C656-3D55-E1CD-521BCA11FA57}"/>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4E66046C-12C7-D1D1-CB89-318D1DDA827D}"/>
              </a:ext>
            </a:extLst>
          </p:cNvPr>
          <p:cNvSpPr txBox="1"/>
          <p:nvPr/>
        </p:nvSpPr>
        <p:spPr>
          <a:xfrm>
            <a:off x="1081024" y="825071"/>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激活函数：</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SwiGLU</a:t>
            </a:r>
            <a:endParaRPr lang="zh-CN" altLang="en-US" sz="2400" dirty="0"/>
          </a:p>
        </p:txBody>
      </p:sp>
      <p:sp>
        <p:nvSpPr>
          <p:cNvPr id="3" name="文本框 2">
            <a:extLst>
              <a:ext uri="{FF2B5EF4-FFF2-40B4-BE49-F238E27FC236}">
                <a16:creationId xmlns:a16="http://schemas.microsoft.com/office/drawing/2014/main" id="{8BF11A99-0EB5-3C44-D440-C134F4C6FE1E}"/>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sp>
        <p:nvSpPr>
          <p:cNvPr id="5" name="TextBox 4">
            <a:extLst>
              <a:ext uri="{FF2B5EF4-FFF2-40B4-BE49-F238E27FC236}">
                <a16:creationId xmlns:a16="http://schemas.microsoft.com/office/drawing/2014/main" id="{25A920FD-6AB3-B521-54B3-3BFD34FA3736}"/>
              </a:ext>
            </a:extLst>
          </p:cNvPr>
          <p:cNvSpPr txBox="1"/>
          <p:nvPr/>
        </p:nvSpPr>
        <p:spPr>
          <a:xfrm>
            <a:off x="1081023" y="1590633"/>
            <a:ext cx="8525963" cy="830997"/>
          </a:xfrm>
          <a:prstGeom prst="rect">
            <a:avLst/>
          </a:prstGeom>
          <a:noFill/>
        </p:spPr>
        <p:txBody>
          <a:bodyPr wrap="square">
            <a:spAutoFit/>
          </a:bodyPr>
          <a:lstStyle/>
          <a:p>
            <a:pPr marL="342900" indent="-342900">
              <a:buFont typeface="Arial" panose="020B0604020202020204" pitchFamily="34" charset="0"/>
              <a:buChar char="•"/>
            </a:pPr>
            <a:r>
              <a:rPr lang="en-US" sz="2400" dirty="0"/>
              <a:t>Swish </a:t>
            </a:r>
            <a:r>
              <a:rPr lang="ja-JP" altLang="en-US" sz="2400"/>
              <a:t>激活函数：</a:t>
            </a:r>
            <a:r>
              <a:rPr lang="en-US" sz="2400" dirty="0"/>
              <a:t>f(x) = x * sigmoid(</a:t>
            </a:r>
            <a:r>
              <a:rPr lang="el-GR" sz="2400" dirty="0"/>
              <a:t>β</a:t>
            </a:r>
            <a:r>
              <a:rPr lang="en-US" sz="2400" dirty="0"/>
              <a:t>x)</a:t>
            </a:r>
          </a:p>
          <a:p>
            <a:pPr marL="342900" indent="-342900">
              <a:buFont typeface="Arial" panose="020B0604020202020204" pitchFamily="34" charset="0"/>
              <a:buChar char="•"/>
            </a:pPr>
            <a:r>
              <a:rPr lang="en-US" sz="2400" dirty="0"/>
              <a:t>GLU(x, y) = x * sigmoid(y)</a:t>
            </a:r>
            <a:r>
              <a:rPr lang="zh-CN" altLang="en-US" sz="2400" dirty="0"/>
              <a:t> 相等于 </a:t>
            </a:r>
            <a:r>
              <a:rPr lang="en-US" altLang="zh-CN" sz="2400" dirty="0" err="1"/>
              <a:t>sigmod</a:t>
            </a:r>
            <a:r>
              <a:rPr lang="en-US" altLang="zh-CN" sz="2400" dirty="0"/>
              <a:t>(</a:t>
            </a:r>
            <a:r>
              <a:rPr lang="en-US" altLang="zh-CN" sz="2400" dirty="0" err="1"/>
              <a:t>xW</a:t>
            </a:r>
            <a:r>
              <a:rPr lang="en-US" altLang="zh-CN" sz="2400" dirty="0"/>
              <a:t> + c) * (</a:t>
            </a:r>
            <a:r>
              <a:rPr lang="en-US" altLang="zh-CN" sz="2400" dirty="0" err="1"/>
              <a:t>xV</a:t>
            </a:r>
            <a:r>
              <a:rPr lang="en-US" altLang="zh-CN" sz="2400" dirty="0"/>
              <a:t> + c)</a:t>
            </a:r>
            <a:endParaRPr lang="en-US" sz="2400" dirty="0"/>
          </a:p>
        </p:txBody>
      </p:sp>
      <p:sp>
        <p:nvSpPr>
          <p:cNvPr id="16" name="TextBox 15">
            <a:extLst>
              <a:ext uri="{FF2B5EF4-FFF2-40B4-BE49-F238E27FC236}">
                <a16:creationId xmlns:a16="http://schemas.microsoft.com/office/drawing/2014/main" id="{0432C6A7-A44C-DA0A-2EED-FDDC311B53C9}"/>
              </a:ext>
            </a:extLst>
          </p:cNvPr>
          <p:cNvSpPr txBox="1"/>
          <p:nvPr/>
        </p:nvSpPr>
        <p:spPr>
          <a:xfrm>
            <a:off x="7195322" y="918603"/>
            <a:ext cx="4564557" cy="461665"/>
          </a:xfrm>
          <a:prstGeom prst="rect">
            <a:avLst/>
          </a:prstGeom>
          <a:noFill/>
        </p:spPr>
        <p:txBody>
          <a:bodyPr wrap="square">
            <a:spAutoFit/>
          </a:bodyPr>
          <a:lstStyle/>
          <a:p>
            <a:r>
              <a:rPr lang="en-US" sz="2400" dirty="0" err="1">
                <a:latin typeface="Microsoft YaHei" panose="020B0503020204020204" pitchFamily="34" charset="-122"/>
                <a:ea typeface="Microsoft YaHei" panose="020B0503020204020204" pitchFamily="34" charset="-122"/>
              </a:rPr>
              <a:t>课后</a:t>
            </a:r>
            <a:r>
              <a:rPr lang="zh-CN" altLang="en-US" sz="2400" dirty="0">
                <a:latin typeface="Microsoft YaHei" panose="020B0503020204020204" pitchFamily="34" charset="-122"/>
                <a:ea typeface="Microsoft YaHei" panose="020B0503020204020204" pitchFamily="34" charset="-122"/>
              </a:rPr>
              <a:t>试着绘制</a:t>
            </a:r>
            <a:r>
              <a:rPr lang="en-US" altLang="zh-CN" sz="2400" dirty="0" err="1">
                <a:latin typeface="Microsoft YaHei" panose="020B0503020204020204" pitchFamily="34" charset="-122"/>
                <a:ea typeface="Microsoft YaHei" panose="020B0503020204020204" pitchFamily="34" charset="-122"/>
              </a:rPr>
              <a:t>SwiGLU</a:t>
            </a:r>
            <a:r>
              <a:rPr lang="zh-CN" altLang="en-US" sz="2400" dirty="0">
                <a:latin typeface="Microsoft YaHei" panose="020B0503020204020204" pitchFamily="34" charset="-122"/>
                <a:ea typeface="Microsoft YaHei" panose="020B0503020204020204" pitchFamily="34" charset="-122"/>
              </a:rPr>
              <a:t>的图</a:t>
            </a:r>
            <a:endParaRPr lang="en-US" sz="2400" dirty="0">
              <a:latin typeface="Microsoft YaHei" panose="020B0503020204020204" pitchFamily="34" charset="-122"/>
              <a:ea typeface="Microsoft YaHei" panose="020B0503020204020204" pitchFamily="34" charset="-122"/>
            </a:endParaRPr>
          </a:p>
        </p:txBody>
      </p:sp>
      <p:pic>
        <p:nvPicPr>
          <p:cNvPr id="2" name="Picture 1">
            <a:extLst>
              <a:ext uri="{FF2B5EF4-FFF2-40B4-BE49-F238E27FC236}">
                <a16:creationId xmlns:a16="http://schemas.microsoft.com/office/drawing/2014/main" id="{1F10CB3C-EC3D-DB32-D226-7EB098325E99}"/>
              </a:ext>
            </a:extLst>
          </p:cNvPr>
          <p:cNvPicPr>
            <a:picLocks noChangeAspect="1"/>
          </p:cNvPicPr>
          <p:nvPr/>
        </p:nvPicPr>
        <p:blipFill>
          <a:blip r:embed="rId2"/>
          <a:stretch>
            <a:fillRect/>
          </a:stretch>
        </p:blipFill>
        <p:spPr>
          <a:xfrm>
            <a:off x="2767855" y="3791974"/>
            <a:ext cx="6656290" cy="2561194"/>
          </a:xfrm>
          <a:prstGeom prst="rect">
            <a:avLst/>
          </a:prstGeom>
        </p:spPr>
      </p:pic>
      <p:pic>
        <p:nvPicPr>
          <p:cNvPr id="4" name="Picture 3">
            <a:extLst>
              <a:ext uri="{FF2B5EF4-FFF2-40B4-BE49-F238E27FC236}">
                <a16:creationId xmlns:a16="http://schemas.microsoft.com/office/drawing/2014/main" id="{06EC2142-AFB9-D7D3-BC00-28B8F6AB33FD}"/>
              </a:ext>
            </a:extLst>
          </p:cNvPr>
          <p:cNvPicPr>
            <a:picLocks noChangeAspect="1"/>
          </p:cNvPicPr>
          <p:nvPr/>
        </p:nvPicPr>
        <p:blipFill>
          <a:blip r:embed="rId3"/>
          <a:stretch>
            <a:fillRect/>
          </a:stretch>
        </p:blipFill>
        <p:spPr>
          <a:xfrm>
            <a:off x="592238" y="2581910"/>
            <a:ext cx="11007524" cy="1011501"/>
          </a:xfrm>
          <a:prstGeom prst="rect">
            <a:avLst/>
          </a:prstGeom>
        </p:spPr>
      </p:pic>
    </p:spTree>
    <p:extLst>
      <p:ext uri="{BB962C8B-B14F-4D97-AF65-F5344CB8AC3E}">
        <p14:creationId xmlns:p14="http://schemas.microsoft.com/office/powerpoint/2010/main" val="1201116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3" y="840440"/>
            <a:ext cx="3166885"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3.3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正弦波位置编码</a:t>
            </a:r>
            <a:endParaRPr lang="zh-CN" altLang="en-US" sz="2400" dirty="0"/>
          </a:p>
        </p:txBody>
      </p:sp>
      <p:sp>
        <p:nvSpPr>
          <p:cNvPr id="3" name="文本框 2">
            <a:extLst>
              <a:ext uri="{FF2B5EF4-FFF2-40B4-BE49-F238E27FC236}">
                <a16:creationId xmlns:a16="http://schemas.microsoft.com/office/drawing/2014/main" id="{EC06F933-F36B-454B-A1ED-630610E0B59A}"/>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pic>
        <p:nvPicPr>
          <p:cNvPr id="19458" name="Picture 2" descr="Sinusoidal position encoding">
            <a:extLst>
              <a:ext uri="{FF2B5EF4-FFF2-40B4-BE49-F238E27FC236}">
                <a16:creationId xmlns:a16="http://schemas.microsoft.com/office/drawing/2014/main" id="{268EC65C-868B-1BCC-71CA-B555E2D61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170" y="2455093"/>
            <a:ext cx="8769289" cy="42373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7F9BA48-A19C-4677-8D46-0C660974EB98}"/>
              </a:ext>
            </a:extLst>
          </p:cNvPr>
          <p:cNvPicPr>
            <a:picLocks noChangeAspect="1"/>
          </p:cNvPicPr>
          <p:nvPr/>
        </p:nvPicPr>
        <p:blipFill>
          <a:blip r:embed="rId3"/>
          <a:stretch>
            <a:fillRect/>
          </a:stretch>
        </p:blipFill>
        <p:spPr>
          <a:xfrm>
            <a:off x="4631112" y="586259"/>
            <a:ext cx="4075557" cy="2027434"/>
          </a:xfrm>
          <a:prstGeom prst="rect">
            <a:avLst/>
          </a:prstGeom>
        </p:spPr>
      </p:pic>
    </p:spTree>
    <p:extLst>
      <p:ext uri="{BB962C8B-B14F-4D97-AF65-F5344CB8AC3E}">
        <p14:creationId xmlns:p14="http://schemas.microsoft.com/office/powerpoint/2010/main" val="888762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DF79D-0B95-C67A-9A48-34CFB701E67F}"/>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5F8582B7-A00D-2B5C-86B0-C397909370C0}"/>
              </a:ext>
            </a:extLst>
          </p:cNvPr>
          <p:cNvSpPr txBox="1"/>
          <p:nvPr/>
        </p:nvSpPr>
        <p:spPr>
          <a:xfrm>
            <a:off x="1081023" y="840440"/>
            <a:ext cx="3166885"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3.3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正弦波位置编码</a:t>
            </a:r>
            <a:endParaRPr lang="zh-CN" altLang="en-US" sz="2400" dirty="0"/>
          </a:p>
        </p:txBody>
      </p:sp>
      <p:sp>
        <p:nvSpPr>
          <p:cNvPr id="3" name="文本框 2">
            <a:extLst>
              <a:ext uri="{FF2B5EF4-FFF2-40B4-BE49-F238E27FC236}">
                <a16:creationId xmlns:a16="http://schemas.microsoft.com/office/drawing/2014/main" id="{8E9E7174-BE27-83FA-B600-4EFAA27D4ECA}"/>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pic>
        <p:nvPicPr>
          <p:cNvPr id="13" name="Picture 12">
            <a:extLst>
              <a:ext uri="{FF2B5EF4-FFF2-40B4-BE49-F238E27FC236}">
                <a16:creationId xmlns:a16="http://schemas.microsoft.com/office/drawing/2014/main" id="{8C0391B4-3B45-0F57-E68A-C177197603F8}"/>
              </a:ext>
            </a:extLst>
          </p:cNvPr>
          <p:cNvPicPr>
            <a:picLocks noChangeAspect="1"/>
          </p:cNvPicPr>
          <p:nvPr/>
        </p:nvPicPr>
        <p:blipFill>
          <a:blip r:embed="rId2"/>
          <a:stretch>
            <a:fillRect/>
          </a:stretch>
        </p:blipFill>
        <p:spPr>
          <a:xfrm>
            <a:off x="4071325" y="1242962"/>
            <a:ext cx="4075557" cy="2027434"/>
          </a:xfrm>
          <a:prstGeom prst="rect">
            <a:avLst/>
          </a:prstGeom>
        </p:spPr>
      </p:pic>
      <p:sp>
        <p:nvSpPr>
          <p:cNvPr id="4" name="TextBox 3">
            <a:extLst>
              <a:ext uri="{FF2B5EF4-FFF2-40B4-BE49-F238E27FC236}">
                <a16:creationId xmlns:a16="http://schemas.microsoft.com/office/drawing/2014/main" id="{5A5B2C13-8C00-AA46-7CDF-E027B5DBC968}"/>
              </a:ext>
            </a:extLst>
          </p:cNvPr>
          <p:cNvSpPr txBox="1"/>
          <p:nvPr/>
        </p:nvSpPr>
        <p:spPr>
          <a:xfrm>
            <a:off x="682907" y="5335976"/>
            <a:ext cx="6099858" cy="923330"/>
          </a:xfrm>
          <a:prstGeom prst="rect">
            <a:avLst/>
          </a:prstGeom>
          <a:noFill/>
        </p:spPr>
        <p:txBody>
          <a:bodyPr wrap="square">
            <a:spAutoFit/>
          </a:bodyPr>
          <a:lstStyle/>
          <a:p>
            <a:r>
              <a:rPr lang="en-US" dirty="0">
                <a:hlinkClick r:id="rId3"/>
              </a:rPr>
              <a:t>https://blog.timodenk.com/linear-relationships-in-the-transformers-positional-encoding/</a:t>
            </a:r>
            <a:endParaRPr lang="en-US" dirty="0"/>
          </a:p>
          <a:p>
            <a:endParaRPr lang="en-US" dirty="0"/>
          </a:p>
        </p:txBody>
      </p:sp>
      <p:pic>
        <p:nvPicPr>
          <p:cNvPr id="5" name="Picture 4">
            <a:extLst>
              <a:ext uri="{FF2B5EF4-FFF2-40B4-BE49-F238E27FC236}">
                <a16:creationId xmlns:a16="http://schemas.microsoft.com/office/drawing/2014/main" id="{4713E615-0009-E3CF-47A5-02EEDFD7941D}"/>
              </a:ext>
            </a:extLst>
          </p:cNvPr>
          <p:cNvPicPr>
            <a:picLocks noChangeAspect="1"/>
          </p:cNvPicPr>
          <p:nvPr/>
        </p:nvPicPr>
        <p:blipFill>
          <a:blip r:embed="rId4"/>
          <a:stretch>
            <a:fillRect/>
          </a:stretch>
        </p:blipFill>
        <p:spPr>
          <a:xfrm>
            <a:off x="682907" y="3436322"/>
            <a:ext cx="10826184" cy="1567802"/>
          </a:xfrm>
          <a:prstGeom prst="rect">
            <a:avLst/>
          </a:prstGeom>
        </p:spPr>
      </p:pic>
    </p:spTree>
    <p:extLst>
      <p:ext uri="{BB962C8B-B14F-4D97-AF65-F5344CB8AC3E}">
        <p14:creationId xmlns:p14="http://schemas.microsoft.com/office/powerpoint/2010/main" val="1004479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794AF-57ED-C145-1D16-8719D16CB0FC}"/>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928CE52B-B844-2FF5-394D-44E05963FDD0}"/>
              </a:ext>
            </a:extLst>
          </p:cNvPr>
          <p:cNvSpPr txBox="1"/>
          <p:nvPr/>
        </p:nvSpPr>
        <p:spPr>
          <a:xfrm>
            <a:off x="1081023" y="840440"/>
            <a:ext cx="2970115"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3.3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旋转位置编码</a:t>
            </a:r>
            <a:endParaRPr lang="zh-CN" altLang="en-US" sz="2400" dirty="0"/>
          </a:p>
        </p:txBody>
      </p:sp>
      <p:sp>
        <p:nvSpPr>
          <p:cNvPr id="3" name="文本框 2">
            <a:extLst>
              <a:ext uri="{FF2B5EF4-FFF2-40B4-BE49-F238E27FC236}">
                <a16:creationId xmlns:a16="http://schemas.microsoft.com/office/drawing/2014/main" id="{536B073E-EE00-132A-EEC5-72705FAFA4FB}"/>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sp>
        <p:nvSpPr>
          <p:cNvPr id="9" name="文本框 8">
            <a:extLst>
              <a:ext uri="{FF2B5EF4-FFF2-40B4-BE49-F238E27FC236}">
                <a16:creationId xmlns:a16="http://schemas.microsoft.com/office/drawing/2014/main" id="{DD4C1EAC-E1C5-3191-1E1B-07906B00BB7E}"/>
              </a:ext>
            </a:extLst>
          </p:cNvPr>
          <p:cNvSpPr txBox="1"/>
          <p:nvPr/>
        </p:nvSpPr>
        <p:spPr>
          <a:xfrm>
            <a:off x="5690455" y="1629589"/>
            <a:ext cx="6096000" cy="369332"/>
          </a:xfrm>
          <a:prstGeom prst="rect">
            <a:avLst/>
          </a:prstGeom>
          <a:noFill/>
        </p:spPr>
        <p:txBody>
          <a:bodyPr wrap="square">
            <a:spAutoFit/>
          </a:bodyPr>
          <a:lstStyle/>
          <a:p>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旋转位置嵌入</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(Rotary Positional Embeddings)</a:t>
            </a:r>
            <a:endPar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718FBBC4-8C43-F67B-AE26-DDAB91B3358E}"/>
              </a:ext>
            </a:extLst>
          </p:cNvPr>
          <p:cNvSpPr txBox="1"/>
          <p:nvPr/>
        </p:nvSpPr>
        <p:spPr>
          <a:xfrm>
            <a:off x="405545" y="1685168"/>
            <a:ext cx="5110162" cy="402443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绝对位置编码的两个主要弊端是</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1400"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缺乏动态性</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绝对位置编码为每个位置分配一个预定义的固定向量，这意味着无论输入序列的内容如何变化，相同位置的编码向量始终保持不变。这种静态的编码方式限制了模型捕捉位置间动态关系的能力，因为真实的序列数据中，位置之间的关系可能会随着上下文的不同而变化。</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1400"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处理长距离依赖和长序列的能力有限</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由于绝对位置编码的固定性，它在处理长序列时可能无法有效地捕捉远距离位置之间的依赖关系。随着序列长度的增加，模型可能难以区分不同位置上的细微差别，尤其是在长距离上。这在处理复杂的语言结构或长文本时可能会成为一个问题，因为这些情况下往往需要模型能够理解和利用长距离的上下文信息。</a:t>
            </a:r>
          </a:p>
        </p:txBody>
      </p:sp>
      <p:pic>
        <p:nvPicPr>
          <p:cNvPr id="2" name="图片 1">
            <a:extLst>
              <a:ext uri="{FF2B5EF4-FFF2-40B4-BE49-F238E27FC236}">
                <a16:creationId xmlns:a16="http://schemas.microsoft.com/office/drawing/2014/main" id="{4365EDEB-CB7C-1C86-44A3-0AC71F8533F5}"/>
              </a:ext>
            </a:extLst>
          </p:cNvPr>
          <p:cNvPicPr>
            <a:picLocks noChangeAspect="1"/>
          </p:cNvPicPr>
          <p:nvPr/>
        </p:nvPicPr>
        <p:blipFill>
          <a:blip r:embed="rId2"/>
          <a:stretch>
            <a:fillRect/>
          </a:stretch>
        </p:blipFill>
        <p:spPr>
          <a:xfrm>
            <a:off x="6181061" y="2334123"/>
            <a:ext cx="4292009" cy="1287603"/>
          </a:xfrm>
          <a:prstGeom prst="rect">
            <a:avLst/>
          </a:prstGeom>
        </p:spPr>
      </p:pic>
      <p:sp>
        <p:nvSpPr>
          <p:cNvPr id="10" name="矩形 9">
            <a:extLst>
              <a:ext uri="{FF2B5EF4-FFF2-40B4-BE49-F238E27FC236}">
                <a16:creationId xmlns:a16="http://schemas.microsoft.com/office/drawing/2014/main" id="{EF00087F-E4E2-FDDD-340C-B77F9D27A83E}"/>
              </a:ext>
            </a:extLst>
          </p:cNvPr>
          <p:cNvSpPr/>
          <p:nvPr/>
        </p:nvSpPr>
        <p:spPr>
          <a:xfrm>
            <a:off x="7340009" y="2301302"/>
            <a:ext cx="2558902" cy="12865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标注: 弯曲线形 11">
                <a:extLst>
                  <a:ext uri="{FF2B5EF4-FFF2-40B4-BE49-F238E27FC236}">
                    <a16:creationId xmlns:a16="http://schemas.microsoft.com/office/drawing/2014/main" id="{B3C75E9D-A82D-A098-2B93-4D9BA1F70F17}"/>
                  </a:ext>
                </a:extLst>
              </p:cNvPr>
              <p:cNvSpPr/>
              <p:nvPr/>
            </p:nvSpPr>
            <p:spPr>
              <a:xfrm>
                <a:off x="8210107" y="3796463"/>
                <a:ext cx="3145465" cy="465203"/>
              </a:xfrm>
              <a:prstGeom prst="borderCallout2">
                <a:avLst>
                  <a:gd name="adj1" fmla="val 56250"/>
                  <a:gd name="adj2" fmla="val -727"/>
                  <a:gd name="adj3" fmla="val 51563"/>
                  <a:gd name="adj4" fmla="val -5173"/>
                  <a:gd name="adj5" fmla="val -38592"/>
                  <a:gd name="adj6" fmla="val -156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每个位置都与旋转角度</a:t>
                </a:r>
                <a14:m>
                  <m:oMath xmlns:m="http://schemas.openxmlformats.org/officeDocument/2006/math">
                    <m:r>
                      <a:rPr lang="en-US" altLang="zh-CN" b="0" i="1" smtClean="0">
                        <a:latin typeface="Cambria Math" panose="02040503050406030204" pitchFamily="18" charset="0"/>
                      </a:rPr>
                      <m:t>𝜃</m:t>
                    </m:r>
                  </m:oMath>
                </a14:m>
                <a:r>
                  <a:rPr lang="zh-CN" altLang="en-US" dirty="0"/>
                  <a:t>关联</a:t>
                </a:r>
              </a:p>
            </p:txBody>
          </p:sp>
        </mc:Choice>
        <mc:Fallback xmlns="">
          <p:sp>
            <p:nvSpPr>
              <p:cNvPr id="12" name="标注: 弯曲线形 11">
                <a:extLst>
                  <a:ext uri="{FF2B5EF4-FFF2-40B4-BE49-F238E27FC236}">
                    <a16:creationId xmlns:a16="http://schemas.microsoft.com/office/drawing/2014/main" id="{B3C75E9D-A82D-A098-2B93-4D9BA1F70F17}"/>
                  </a:ext>
                </a:extLst>
              </p:cNvPr>
              <p:cNvSpPr>
                <a:spLocks noRot="1" noChangeAspect="1" noMove="1" noResize="1" noEditPoints="1" noAdjustHandles="1" noChangeArrowheads="1" noChangeShapeType="1" noTextEdit="1"/>
              </p:cNvSpPr>
              <p:nvPr/>
            </p:nvSpPr>
            <p:spPr>
              <a:xfrm>
                <a:off x="8210107" y="3796463"/>
                <a:ext cx="3145465" cy="465203"/>
              </a:xfrm>
              <a:prstGeom prst="borderCallout2">
                <a:avLst>
                  <a:gd name="adj1" fmla="val 56250"/>
                  <a:gd name="adj2" fmla="val -727"/>
                  <a:gd name="adj3" fmla="val 51563"/>
                  <a:gd name="adj4" fmla="val -5173"/>
                  <a:gd name="adj5" fmla="val -38592"/>
                  <a:gd name="adj6" fmla="val -15682"/>
                </a:avLst>
              </a:prstGeom>
              <a:blipFill>
                <a:blip r:embed="rId3"/>
                <a:stretch>
                  <a:fillRect b="-7692"/>
                </a:stretch>
              </a:blipFill>
            </p:spPr>
            <p:txBody>
              <a:bodyPr/>
              <a:lstStyle/>
              <a:p>
                <a:r>
                  <a:rPr lang="en-US">
                    <a:noFill/>
                  </a:rPr>
                  <a:t> </a:t>
                </a:r>
              </a:p>
            </p:txBody>
          </p:sp>
        </mc:Fallback>
      </mc:AlternateContent>
      <p:sp>
        <p:nvSpPr>
          <p:cNvPr id="5" name="文本框 4">
            <a:extLst>
              <a:ext uri="{FF2B5EF4-FFF2-40B4-BE49-F238E27FC236}">
                <a16:creationId xmlns:a16="http://schemas.microsoft.com/office/drawing/2014/main" id="{6145F5F2-44DA-7A6E-2F13-76650723EEFF}"/>
              </a:ext>
            </a:extLst>
          </p:cNvPr>
          <p:cNvSpPr txBox="1"/>
          <p:nvPr/>
        </p:nvSpPr>
        <p:spPr>
          <a:xfrm>
            <a:off x="5801832" y="4243027"/>
            <a:ext cx="6305107" cy="1613070"/>
          </a:xfrm>
          <a:prstGeom prst="rect">
            <a:avLst/>
          </a:prstGeom>
          <a:noFill/>
        </p:spPr>
        <p:txBody>
          <a:bodyPr wrap="square" rtlCol="0">
            <a:spAutoFit/>
          </a:bodyPr>
          <a:lstStyle/>
          <a:p>
            <a:pPr>
              <a:lnSpc>
                <a:spcPct val="150000"/>
              </a:lnSpc>
            </a:pPr>
            <a:r>
              <a:rPr lang="zh-CN" altLang="en-US" b="1" dirty="0">
                <a:solidFill>
                  <a:schemeClr val="accent1">
                    <a:lumMod val="50000"/>
                  </a:schemeClr>
                </a:solidFill>
              </a:rPr>
              <a:t>层级旋转位置编码</a:t>
            </a:r>
            <a:r>
              <a:rPr lang="zh-CN" altLang="en-US" dirty="0">
                <a:solidFill>
                  <a:schemeClr val="accent1">
                    <a:lumMod val="50000"/>
                  </a:schemeClr>
                </a:solidFill>
              </a:rPr>
              <a:t>：</a:t>
            </a:r>
            <a:endParaRPr lang="en-US" altLang="zh-CN" dirty="0">
              <a:solidFill>
                <a:schemeClr val="accent1">
                  <a:lumMod val="50000"/>
                </a:schemeClr>
              </a:solidFill>
            </a:endParaRPr>
          </a:p>
          <a:p>
            <a:pPr marL="342900" indent="-342900">
              <a:lnSpc>
                <a:spcPct val="137000"/>
              </a:lnSpc>
              <a:buAutoNum type="arabicPeriod"/>
            </a:pPr>
            <a:r>
              <a:rPr lang="zh-CN" altLang="en-US" dirty="0"/>
              <a:t>使每层神经网络从不同视角捕获位置信息</a:t>
            </a:r>
            <a:endParaRPr lang="en-US" altLang="zh-CN" dirty="0"/>
          </a:p>
          <a:p>
            <a:pPr marL="342900" indent="-342900">
              <a:lnSpc>
                <a:spcPct val="137000"/>
              </a:lnSpc>
              <a:buAutoNum type="arabicPeriod"/>
            </a:pPr>
            <a:r>
              <a:rPr lang="zh-CN" altLang="en-US" dirty="0"/>
              <a:t>初级层关注近邻位置关系，深层则捕获更远的位置关系</a:t>
            </a:r>
            <a:endParaRPr lang="en-US" altLang="zh-CN" dirty="0"/>
          </a:p>
          <a:p>
            <a:pPr marL="342900" indent="-342900">
              <a:lnSpc>
                <a:spcPct val="137000"/>
              </a:lnSpc>
              <a:buAutoNum type="arabicPeriod"/>
            </a:pPr>
            <a:r>
              <a:rPr lang="zh-CN" altLang="en-US" dirty="0"/>
              <a:t>增强了模型对序列数据全局结构和上下文的理解</a:t>
            </a:r>
          </a:p>
        </p:txBody>
      </p:sp>
      <p:sp>
        <p:nvSpPr>
          <p:cNvPr id="6" name="TextBox 5">
            <a:extLst>
              <a:ext uri="{FF2B5EF4-FFF2-40B4-BE49-F238E27FC236}">
                <a16:creationId xmlns:a16="http://schemas.microsoft.com/office/drawing/2014/main" id="{DF554FFE-1462-EBFE-0D43-0641D5E09D2A}"/>
              </a:ext>
            </a:extLst>
          </p:cNvPr>
          <p:cNvSpPr txBox="1"/>
          <p:nvPr/>
        </p:nvSpPr>
        <p:spPr>
          <a:xfrm>
            <a:off x="330680" y="6117995"/>
            <a:ext cx="6099858" cy="646331"/>
          </a:xfrm>
          <a:prstGeom prst="rect">
            <a:avLst/>
          </a:prstGeom>
          <a:noFill/>
        </p:spPr>
        <p:txBody>
          <a:bodyPr wrap="square">
            <a:spAutoFit/>
          </a:bodyPr>
          <a:lstStyle/>
          <a:p>
            <a:r>
              <a:rPr lang="en-US" dirty="0">
                <a:hlinkClick r:id="rId4"/>
              </a:rPr>
              <a:t>https://arxiv.org/pdf/2104.09864</a:t>
            </a:r>
            <a:endParaRPr lang="en-US" dirty="0"/>
          </a:p>
          <a:p>
            <a:endParaRPr lang="en-US" dirty="0"/>
          </a:p>
        </p:txBody>
      </p:sp>
    </p:spTree>
    <p:extLst>
      <p:ext uri="{BB962C8B-B14F-4D97-AF65-F5344CB8AC3E}">
        <p14:creationId xmlns:p14="http://schemas.microsoft.com/office/powerpoint/2010/main" val="2149126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081024" y="848123"/>
            <a:ext cx="7253068"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注意力与偏置</a:t>
            </a:r>
            <a:endParaRPr lang="zh-CN" altLang="en-US" sz="2400" dirty="0"/>
          </a:p>
        </p:txBody>
      </p:sp>
      <p:sp>
        <p:nvSpPr>
          <p:cNvPr id="3" name="文本框 2">
            <a:extLst>
              <a:ext uri="{FF2B5EF4-FFF2-40B4-BE49-F238E27FC236}">
                <a16:creationId xmlns:a16="http://schemas.microsoft.com/office/drawing/2014/main" id="{D380BDC6-AD84-45CA-A860-47F4B9FDA256}"/>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graphicFrame>
        <p:nvGraphicFramePr>
          <p:cNvPr id="2" name="图示 1">
            <a:extLst>
              <a:ext uri="{FF2B5EF4-FFF2-40B4-BE49-F238E27FC236}">
                <a16:creationId xmlns:a16="http://schemas.microsoft.com/office/drawing/2014/main" id="{C429B2F8-4DBB-4D80-9058-43467ED0B319}"/>
              </a:ext>
            </a:extLst>
          </p:cNvPr>
          <p:cNvGraphicFramePr/>
          <p:nvPr>
            <p:extLst>
              <p:ext uri="{D42A27DB-BD31-4B8C-83A1-F6EECF244321}">
                <p14:modId xmlns:p14="http://schemas.microsoft.com/office/powerpoint/2010/main" val="2814861080"/>
              </p:ext>
            </p:extLst>
          </p:nvPr>
        </p:nvGraphicFramePr>
        <p:xfrm>
          <a:off x="378789" y="1168207"/>
          <a:ext cx="11434422" cy="5168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0166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380BDC6-AD84-45CA-A860-47F4B9FDA256}"/>
              </a:ext>
            </a:extLst>
          </p:cNvPr>
          <p:cNvSpPr txBox="1"/>
          <p:nvPr/>
        </p:nvSpPr>
        <p:spPr>
          <a:xfrm>
            <a:off x="1081024" y="165559"/>
            <a:ext cx="5980603"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大模型架构配置</a:t>
            </a:r>
            <a:endParaRPr lang="zh-CN" altLang="en-US" sz="3000" dirty="0"/>
          </a:p>
        </p:txBody>
      </p:sp>
      <p:graphicFrame>
        <p:nvGraphicFramePr>
          <p:cNvPr id="5" name="表格 4">
            <a:extLst>
              <a:ext uri="{FF2B5EF4-FFF2-40B4-BE49-F238E27FC236}">
                <a16:creationId xmlns:a16="http://schemas.microsoft.com/office/drawing/2014/main" id="{BE15DC2A-CF9E-4843-8BDA-20D1B831ADA5}"/>
              </a:ext>
            </a:extLst>
          </p:cNvPr>
          <p:cNvGraphicFramePr>
            <a:graphicFrameLocks noGrp="1"/>
          </p:cNvGraphicFramePr>
          <p:nvPr>
            <p:extLst>
              <p:ext uri="{D42A27DB-BD31-4B8C-83A1-F6EECF244321}">
                <p14:modId xmlns:p14="http://schemas.microsoft.com/office/powerpoint/2010/main" val="278472919"/>
              </p:ext>
            </p:extLst>
          </p:nvPr>
        </p:nvGraphicFramePr>
        <p:xfrm>
          <a:off x="975048" y="1786207"/>
          <a:ext cx="10515602" cy="3962400"/>
        </p:xfrm>
        <a:graphic>
          <a:graphicData uri="http://schemas.openxmlformats.org/drawingml/2006/table">
            <a:tbl>
              <a:tblPr firstRow="1" bandRow="1" bandCol="1">
                <a:tableStyleId>{5C22544A-7EE6-4342-B048-85BDC9FD1C3A}</a:tableStyleId>
              </a:tblPr>
              <a:tblGrid>
                <a:gridCol w="1954763">
                  <a:extLst>
                    <a:ext uri="{9D8B030D-6E8A-4147-A177-3AD203B41FA5}">
                      <a16:colId xmlns:a16="http://schemas.microsoft.com/office/drawing/2014/main" val="1214610138"/>
                    </a:ext>
                  </a:extLst>
                </a:gridCol>
                <a:gridCol w="1222977">
                  <a:extLst>
                    <a:ext uri="{9D8B030D-6E8A-4147-A177-3AD203B41FA5}">
                      <a16:colId xmlns:a16="http://schemas.microsoft.com/office/drawing/2014/main" val="4204300362"/>
                    </a:ext>
                  </a:extLst>
                </a:gridCol>
                <a:gridCol w="1222977">
                  <a:extLst>
                    <a:ext uri="{9D8B030D-6E8A-4147-A177-3AD203B41FA5}">
                      <a16:colId xmlns:a16="http://schemas.microsoft.com/office/drawing/2014/main" val="2431526578"/>
                    </a:ext>
                  </a:extLst>
                </a:gridCol>
                <a:gridCol w="1416920">
                  <a:extLst>
                    <a:ext uri="{9D8B030D-6E8A-4147-A177-3AD203B41FA5}">
                      <a16:colId xmlns:a16="http://schemas.microsoft.com/office/drawing/2014/main" val="3382768027"/>
                    </a:ext>
                  </a:extLst>
                </a:gridCol>
                <a:gridCol w="1029034">
                  <a:extLst>
                    <a:ext uri="{9D8B030D-6E8A-4147-A177-3AD203B41FA5}">
                      <a16:colId xmlns:a16="http://schemas.microsoft.com/office/drawing/2014/main" val="2672027367"/>
                    </a:ext>
                  </a:extLst>
                </a:gridCol>
                <a:gridCol w="1222977">
                  <a:extLst>
                    <a:ext uri="{9D8B030D-6E8A-4147-A177-3AD203B41FA5}">
                      <a16:colId xmlns:a16="http://schemas.microsoft.com/office/drawing/2014/main" val="2779867363"/>
                    </a:ext>
                  </a:extLst>
                </a:gridCol>
                <a:gridCol w="1222977">
                  <a:extLst>
                    <a:ext uri="{9D8B030D-6E8A-4147-A177-3AD203B41FA5}">
                      <a16:colId xmlns:a16="http://schemas.microsoft.com/office/drawing/2014/main" val="3076307278"/>
                    </a:ext>
                  </a:extLst>
                </a:gridCol>
                <a:gridCol w="1222977">
                  <a:extLst>
                    <a:ext uri="{9D8B030D-6E8A-4147-A177-3AD203B41FA5}">
                      <a16:colId xmlns:a16="http://schemas.microsoft.com/office/drawing/2014/main" val="1861321931"/>
                    </a:ext>
                  </a:extLst>
                </a:gridCol>
              </a:tblGrid>
              <a:tr h="0">
                <a:tc>
                  <a:txBody>
                    <a:bodyPr/>
                    <a:lstStyle/>
                    <a:p>
                      <a:pPr algn="ctr">
                        <a:spcBef>
                          <a:spcPts val="180"/>
                        </a:spcBef>
                        <a:spcAft>
                          <a:spcPts val="180"/>
                        </a:spcAft>
                      </a:pPr>
                      <a:r>
                        <a:rPr lang="en-US" sz="2000" dirty="0" err="1">
                          <a:effectLst/>
                          <a:latin typeface="Times New Roman" panose="02020603050405020304" pitchFamily="18" charset="0"/>
                          <a:cs typeface="Times New Roman" panose="02020603050405020304" pitchFamily="18" charset="0"/>
                        </a:rPr>
                        <a:t>技术</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BERT</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ALBERT</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RoBERTa</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GPT-1</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GPT-2</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GPT-3</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GLM</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400985510"/>
                  </a:ext>
                </a:extLst>
              </a:tr>
              <a:tr h="0">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Post-Layer Normalization</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 </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 </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39227441"/>
                  </a:ext>
                </a:extLst>
              </a:tr>
              <a:tr h="0">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Pre-Layer Normalization</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1412526"/>
                  </a:ext>
                </a:extLst>
              </a:tr>
              <a:tr h="0">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Sandwich-Layer Normalization</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 </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 </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5456938"/>
                  </a:ext>
                </a:extLst>
              </a:tr>
              <a:tr h="0">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RMSNorm</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 </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29592516"/>
                  </a:ext>
                </a:extLst>
              </a:tr>
              <a:tr h="0">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SwiGLU</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 </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4122950"/>
                  </a:ext>
                </a:extLst>
              </a:tr>
              <a:tr h="0">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Rotary Positional Embeddings</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 </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02561955"/>
                  </a:ext>
                </a:extLst>
              </a:tr>
              <a:tr h="0">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双向注意力机制</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43337857"/>
                  </a:ext>
                </a:extLst>
              </a:tr>
              <a:tr h="0">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单向注意力机制</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 </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a:effectLst/>
                          <a:latin typeface="Times New Roman" panose="02020603050405020304" pitchFamily="18" charset="0"/>
                          <a:cs typeface="Times New Roman" panose="02020603050405020304" pitchFamily="18" charset="0"/>
                        </a:rPr>
                        <a:t>√</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2000" dirty="0">
                          <a:effectLst/>
                          <a:latin typeface="Times New Roman" panose="02020603050405020304" pitchFamily="18" charset="0"/>
                          <a:cs typeface="Times New Roman" panose="02020603050405020304" pitchFamily="18" charset="0"/>
                        </a:rPr>
                        <a:t> </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1349402"/>
                  </a:ext>
                </a:extLst>
              </a:tr>
            </a:tbl>
          </a:graphicData>
        </a:graphic>
      </p:graphicFrame>
    </p:spTree>
    <p:extLst>
      <p:ext uri="{BB962C8B-B14F-4D97-AF65-F5344CB8AC3E}">
        <p14:creationId xmlns:p14="http://schemas.microsoft.com/office/powerpoint/2010/main" val="1660820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3AC77-1BAF-E71C-5A04-3C63C0D9DA6F}"/>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E7636211-D33E-C4A7-C6D8-BDE8FFE12FAE}"/>
              </a:ext>
            </a:extLst>
          </p:cNvPr>
          <p:cNvSpPr txBox="1"/>
          <p:nvPr/>
        </p:nvSpPr>
        <p:spPr>
          <a:xfrm>
            <a:off x="1081024" y="165559"/>
            <a:ext cx="7224775"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深入解码最后一步：采样（</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sample)</a:t>
            </a:r>
            <a:endParaRPr lang="zh-CN" altLang="en-US" sz="3000" dirty="0"/>
          </a:p>
        </p:txBody>
      </p:sp>
      <p:pic>
        <p:nvPicPr>
          <p:cNvPr id="2" name="Picture 2">
            <a:extLst>
              <a:ext uri="{FF2B5EF4-FFF2-40B4-BE49-F238E27FC236}">
                <a16:creationId xmlns:a16="http://schemas.microsoft.com/office/drawing/2014/main" id="{1244AD5B-329C-756B-A9EA-FC8DD5D39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54" y="1001377"/>
            <a:ext cx="5000025" cy="4780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ECAC0A-0C1B-D4BC-1FD2-D868DD935E58}"/>
              </a:ext>
            </a:extLst>
          </p:cNvPr>
          <p:cNvSpPr txBox="1"/>
          <p:nvPr/>
        </p:nvSpPr>
        <p:spPr>
          <a:xfrm>
            <a:off x="6498771" y="1469571"/>
            <a:ext cx="4953000" cy="1323439"/>
          </a:xfrm>
          <a:prstGeom prst="rect">
            <a:avLst/>
          </a:prstGeom>
          <a:noFill/>
        </p:spPr>
        <p:txBody>
          <a:bodyPr wrap="square" rtlCol="0">
            <a:spAutoFit/>
          </a:bodyPr>
          <a:lstStyle/>
          <a:p>
            <a:r>
              <a:rPr lang="en-US" sz="2000" dirty="0" err="1">
                <a:latin typeface="Microsoft YaHei" panose="020B0503020204020204" pitchFamily="34" charset="-122"/>
                <a:ea typeface="Microsoft YaHei" panose="020B0503020204020204" pitchFamily="34" charset="-122"/>
              </a:rPr>
              <a:t>理解控制模型输出随机性的两个重要方法</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a:p>
            <a:pPr marL="285750" indent="-285750">
              <a:buFontTx/>
              <a:buChar char="-"/>
            </a:pPr>
            <a:r>
              <a:rPr lang="en-US" altLang="zh-CN" sz="2000" b="1" dirty="0">
                <a:latin typeface="Microsoft YaHei" panose="020B0503020204020204" pitchFamily="34" charset="-122"/>
                <a:ea typeface="Microsoft YaHei" panose="020B0503020204020204" pitchFamily="34" charset="-122"/>
              </a:rPr>
              <a:t>top-p</a:t>
            </a:r>
          </a:p>
          <a:p>
            <a:pPr marL="285750" indent="-285750">
              <a:buFontTx/>
              <a:buChar char="-"/>
            </a:pPr>
            <a:r>
              <a:rPr lang="en-US" sz="2000" b="1" dirty="0" err="1">
                <a:latin typeface="Microsoft YaHei" panose="020B0503020204020204" pitchFamily="34" charset="-122"/>
                <a:ea typeface="Microsoft YaHei" panose="020B0503020204020204" pitchFamily="34" charset="-122"/>
              </a:rPr>
              <a:t>温度</a:t>
            </a:r>
            <a:endParaRPr lang="en-US" sz="2000" b="1"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45EB8F19-3039-1F9D-FF64-C9788211FDBC}"/>
              </a:ext>
            </a:extLst>
          </p:cNvPr>
          <p:cNvPicPr>
            <a:picLocks noChangeAspect="1"/>
          </p:cNvPicPr>
          <p:nvPr/>
        </p:nvPicPr>
        <p:blipFill>
          <a:blip r:embed="rId3"/>
          <a:stretch>
            <a:fillRect/>
          </a:stretch>
        </p:blipFill>
        <p:spPr>
          <a:xfrm>
            <a:off x="4637314" y="3391827"/>
            <a:ext cx="7413171" cy="2270029"/>
          </a:xfrm>
          <a:prstGeom prst="rect">
            <a:avLst/>
          </a:prstGeom>
        </p:spPr>
      </p:pic>
      <p:sp>
        <p:nvSpPr>
          <p:cNvPr id="9" name="TextBox 8">
            <a:extLst>
              <a:ext uri="{FF2B5EF4-FFF2-40B4-BE49-F238E27FC236}">
                <a16:creationId xmlns:a16="http://schemas.microsoft.com/office/drawing/2014/main" id="{A13D730D-29A3-FE85-0C93-E5E4879C9547}"/>
              </a:ext>
            </a:extLst>
          </p:cNvPr>
          <p:cNvSpPr txBox="1"/>
          <p:nvPr/>
        </p:nvSpPr>
        <p:spPr>
          <a:xfrm>
            <a:off x="326570" y="5937507"/>
            <a:ext cx="7979229" cy="646331"/>
          </a:xfrm>
          <a:prstGeom prst="rect">
            <a:avLst/>
          </a:prstGeom>
          <a:noFill/>
        </p:spPr>
        <p:txBody>
          <a:bodyPr wrap="square">
            <a:spAutoFit/>
          </a:bodyPr>
          <a:lstStyle/>
          <a:p>
            <a:r>
              <a:rPr lang="en-US" dirty="0">
                <a:hlinkClick r:id="rId4"/>
              </a:rPr>
              <a:t>https://github.com/karpathy/nanoGPT/blob/master/model.py</a:t>
            </a:r>
            <a:endParaRPr lang="en-US" dirty="0"/>
          </a:p>
          <a:p>
            <a:endParaRPr lang="en-US" dirty="0"/>
          </a:p>
        </p:txBody>
      </p:sp>
    </p:spTree>
    <p:extLst>
      <p:ext uri="{BB962C8B-B14F-4D97-AF65-F5344CB8AC3E}">
        <p14:creationId xmlns:p14="http://schemas.microsoft.com/office/powerpoint/2010/main" val="639162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380BDC6-AD84-45CA-A860-47F4B9FDA256}"/>
              </a:ext>
            </a:extLst>
          </p:cNvPr>
          <p:cNvSpPr txBox="1"/>
          <p:nvPr/>
        </p:nvSpPr>
        <p:spPr>
          <a:xfrm>
            <a:off x="1081024" y="165559"/>
            <a:ext cx="3043301" cy="584775"/>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讨论</a:t>
            </a:r>
            <a:endParaRPr lang="zh-CN" altLang="en-US" sz="3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AE914378-E4B4-4B7F-AD79-DDE190C03B43}"/>
              </a:ext>
            </a:extLst>
          </p:cNvPr>
          <p:cNvSpPr txBox="1"/>
          <p:nvPr/>
        </p:nvSpPr>
        <p:spPr>
          <a:xfrm>
            <a:off x="1696189" y="1592010"/>
            <a:ext cx="8267996" cy="1689052"/>
          </a:xfrm>
          <a:prstGeom prst="rect">
            <a:avLst/>
          </a:prstGeom>
          <a:solidFill>
            <a:schemeClr val="tx2">
              <a:lumMod val="10000"/>
              <a:lumOff val="90000"/>
            </a:schemeClr>
          </a:solidFill>
        </p:spPr>
        <p:txBody>
          <a:bodyPr wrap="square" rtlCol="0" anchor="t">
            <a:spAutoFit/>
          </a:bodyPr>
          <a:lstStyle/>
          <a:p>
            <a:pPr marL="285750" indent="-285750" algn="just" fontAlgn="auto">
              <a:lnSpc>
                <a:spcPct val="150000"/>
              </a:lnSpc>
              <a:buFont typeface="Wingdings" panose="05000000000000000000" charset="0"/>
              <a:buChar char="l"/>
            </a:pPr>
            <a:r>
              <a:rPr lang="zh-CN" altLang="en-US"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讨论</a:t>
            </a:r>
            <a:r>
              <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Wingdings 2" panose="05020102010507070707" charset="0"/>
              </a:rPr>
              <a:t>如果你是一个自然语言处理领域的研究者，你会选择基于</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Wingdings 2" panose="05020102010507070707" charset="0"/>
              </a:rPr>
              <a:t>Transformer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Wingdings 2" panose="05020102010507070707" charset="0"/>
              </a:rPr>
              <a:t>架构的模型还是非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Wingdings 2" panose="05020102010507070707" charset="0"/>
              </a:rPr>
              <a:t>Transformer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Wingdings 2" panose="05020102010507070707" charset="0"/>
              </a:rPr>
              <a:t>的创新模型来解决特定的语言处理问题</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Wingdings 2" panose="05020102010507070707"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Wingdings 2" panose="05020102010507070707" charset="0"/>
              </a:rPr>
              <a:t>请说明你的理由。</a:t>
            </a:r>
          </a:p>
        </p:txBody>
      </p:sp>
      <p:sp>
        <p:nvSpPr>
          <p:cNvPr id="5" name="文本框 4">
            <a:extLst>
              <a:ext uri="{FF2B5EF4-FFF2-40B4-BE49-F238E27FC236}">
                <a16:creationId xmlns:a16="http://schemas.microsoft.com/office/drawing/2014/main" id="{6403E378-4D6A-4471-8FDF-D3CEE8745E04}"/>
              </a:ext>
            </a:extLst>
          </p:cNvPr>
          <p:cNvSpPr txBox="1"/>
          <p:nvPr/>
        </p:nvSpPr>
        <p:spPr>
          <a:xfrm>
            <a:off x="1696189" y="4117422"/>
            <a:ext cx="8267996" cy="1689052"/>
          </a:xfrm>
          <a:prstGeom prst="rect">
            <a:avLst/>
          </a:prstGeom>
          <a:solidFill>
            <a:schemeClr val="tx2">
              <a:lumMod val="10000"/>
              <a:lumOff val="90000"/>
            </a:schemeClr>
          </a:solidFill>
        </p:spPr>
        <p:txBody>
          <a:bodyPr wrap="square" rtlCol="0" anchor="t">
            <a:spAutoFit/>
          </a:bodyPr>
          <a:lstStyle/>
          <a:p>
            <a:pPr marL="285750" indent="-285750" algn="just" fontAlgn="auto">
              <a:lnSpc>
                <a:spcPct val="150000"/>
              </a:lnSpc>
              <a:buFont typeface="Wingdings" panose="05000000000000000000" charset="0"/>
              <a:buChar char="l"/>
            </a:pPr>
            <a:r>
              <a:rPr lang="zh-CN" altLang="en-US"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讨论</a:t>
            </a:r>
            <a:r>
              <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Wingdings 2" panose="05020102010507070707" charset="0"/>
              </a:rPr>
              <a:t>编解码大语言模型看起来比编码大语言模型和解码大语言模型更具优势，请解释为什么目前的主流大模型是解码大语言模型</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Wingdings 2" panose="05020102010507070707" charset="0"/>
              </a:rPr>
              <a:t>?</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Wingdings 2" panose="05020102010507070707" charset="0"/>
            </a:endParaRPr>
          </a:p>
        </p:txBody>
      </p:sp>
    </p:spTree>
    <p:extLst>
      <p:ext uri="{BB962C8B-B14F-4D97-AF65-F5344CB8AC3E}">
        <p14:creationId xmlns:p14="http://schemas.microsoft.com/office/powerpoint/2010/main" val="14552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EF0FA-F03F-25EE-B599-94D5DDC7D041}"/>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FBFFC48B-C0CE-C528-84A9-219980F470B4}"/>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C72A2DF-6F81-F2F0-79EB-B86E9F249B0E}"/>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128CA4B-6D20-C3FA-B504-6ED653728375}"/>
              </a:ext>
            </a:extLst>
          </p:cNvPr>
          <p:cNvSpPr txBox="1"/>
          <p:nvPr/>
        </p:nvSpPr>
        <p:spPr>
          <a:xfrm>
            <a:off x="7526765" y="2803805"/>
            <a:ext cx="4702779" cy="1296637"/>
          </a:xfrm>
          <a:prstGeom prst="rect">
            <a:avLst/>
          </a:prstGeom>
          <a:noFill/>
        </p:spPr>
        <p:txBody>
          <a:bodyPr wrap="square" rtlCol="0">
            <a:spAutoFit/>
          </a:bodyPr>
          <a:lstStyle/>
          <a:p>
            <a:pPr>
              <a:lnSpc>
                <a:spcPct val="150000"/>
              </a:lnSpc>
            </a:pPr>
            <a:r>
              <a:rPr lang="zh-CN" altLang="en-US" b="1" dirty="0"/>
              <a:t>主要特点：</a:t>
            </a:r>
            <a:endParaRPr lang="en-US" altLang="zh-CN" b="1" dirty="0"/>
          </a:p>
          <a:p>
            <a:pPr marL="285750" indent="-285750">
              <a:lnSpc>
                <a:spcPct val="150000"/>
              </a:lnSpc>
              <a:buFont typeface="Wingdings" panose="05000000000000000000" pitchFamily="2" charset="2"/>
              <a:buChar char="n"/>
            </a:pPr>
            <a:r>
              <a:rPr lang="zh-CN" altLang="en-US" dirty="0">
                <a:solidFill>
                  <a:schemeClr val="accent1">
                    <a:lumMod val="75000"/>
                  </a:schemeClr>
                </a:solidFill>
              </a:rPr>
              <a:t>使用编码器部分提取文本特征和语义信息</a:t>
            </a:r>
            <a:endParaRPr lang="en-US" altLang="zh-CN" dirty="0">
              <a:solidFill>
                <a:schemeClr val="accent1">
                  <a:lumMod val="75000"/>
                </a:schemeClr>
              </a:solidFill>
            </a:endParaRPr>
          </a:p>
          <a:p>
            <a:pPr marL="285750" indent="-285750">
              <a:lnSpc>
                <a:spcPct val="150000"/>
              </a:lnSpc>
              <a:buFont typeface="Wingdings" panose="05000000000000000000" pitchFamily="2" charset="2"/>
              <a:buChar char="n"/>
            </a:pPr>
            <a:r>
              <a:rPr lang="zh-CN" altLang="en-US" dirty="0">
                <a:solidFill>
                  <a:schemeClr val="accent1">
                    <a:lumMod val="75000"/>
                  </a:schemeClr>
                </a:solidFill>
              </a:rPr>
              <a:t>使用掩码技术进行训练</a:t>
            </a:r>
          </a:p>
        </p:txBody>
      </p:sp>
      <p:grpSp>
        <p:nvGrpSpPr>
          <p:cNvPr id="4" name="组合 3">
            <a:extLst>
              <a:ext uri="{FF2B5EF4-FFF2-40B4-BE49-F238E27FC236}">
                <a16:creationId xmlns:a16="http://schemas.microsoft.com/office/drawing/2014/main" id="{2FC7A9CB-101E-2132-DD8E-B63CEE725C47}"/>
              </a:ext>
            </a:extLst>
          </p:cNvPr>
          <p:cNvGrpSpPr/>
          <p:nvPr/>
        </p:nvGrpSpPr>
        <p:grpSpPr>
          <a:xfrm>
            <a:off x="692725" y="1349600"/>
            <a:ext cx="6368902" cy="5103628"/>
            <a:chOff x="1157863" y="1442230"/>
            <a:chExt cx="6368902" cy="5103628"/>
          </a:xfrm>
        </p:grpSpPr>
        <p:pic>
          <p:nvPicPr>
            <p:cNvPr id="4098" name="Picture 2" descr="LeeMeng - 進擊的BERT：NLP 界的巨人之力與遷移學習">
              <a:extLst>
                <a:ext uri="{FF2B5EF4-FFF2-40B4-BE49-F238E27FC236}">
                  <a16:creationId xmlns:a16="http://schemas.microsoft.com/office/drawing/2014/main" id="{095D7B58-DFF4-EEA2-61BB-D946CC3DF5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54" r="9761"/>
            <a:stretch/>
          </p:blipFill>
          <p:spPr bwMode="auto">
            <a:xfrm>
              <a:off x="1157863" y="1442230"/>
              <a:ext cx="6368902" cy="510362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A829EE4-01D4-D59D-26F8-62237D611B69}"/>
                </a:ext>
              </a:extLst>
            </p:cNvPr>
            <p:cNvSpPr/>
            <p:nvPr/>
          </p:nvSpPr>
          <p:spPr>
            <a:xfrm>
              <a:off x="1293146" y="1498750"/>
              <a:ext cx="1314788" cy="24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BA886BA-D998-BA89-379B-44F7DFA8827D}"/>
                </a:ext>
              </a:extLst>
            </p:cNvPr>
            <p:cNvSpPr/>
            <p:nvPr/>
          </p:nvSpPr>
          <p:spPr>
            <a:xfrm>
              <a:off x="4686526" y="1498750"/>
              <a:ext cx="1314788" cy="24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A235E3-C7E9-3FA6-2EFE-512BDAD92F9D}"/>
                </a:ext>
              </a:extLst>
            </p:cNvPr>
            <p:cNvSpPr/>
            <p:nvPr/>
          </p:nvSpPr>
          <p:spPr>
            <a:xfrm>
              <a:off x="1293146" y="4022304"/>
              <a:ext cx="1314788" cy="24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F8CBB75-92B6-DF1C-B640-35B8C2B73DE8}"/>
                </a:ext>
              </a:extLst>
            </p:cNvPr>
            <p:cNvSpPr/>
            <p:nvPr/>
          </p:nvSpPr>
          <p:spPr>
            <a:xfrm>
              <a:off x="4551083" y="4003577"/>
              <a:ext cx="1314788" cy="24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352DBB8C-2B07-9231-9F06-CEBF0F8E5C80}"/>
              </a:ext>
            </a:extLst>
          </p:cNvPr>
          <p:cNvSpPr txBox="1"/>
          <p:nvPr/>
        </p:nvSpPr>
        <p:spPr>
          <a:xfrm>
            <a:off x="892760" y="1311726"/>
            <a:ext cx="2012762" cy="338554"/>
          </a:xfrm>
          <a:prstGeom prst="rect">
            <a:avLst/>
          </a:prstGeom>
          <a:noFill/>
        </p:spPr>
        <p:txBody>
          <a:bodyPr wrap="square" rtlCol="0">
            <a:spAutoFit/>
          </a:bodyPr>
          <a:lstStyle/>
          <a:p>
            <a:r>
              <a:rPr lang="zh-CN" altLang="en-US" sz="1600" dirty="0">
                <a:solidFill>
                  <a:srgbClr val="FF0000"/>
                </a:solidFill>
              </a:rPr>
              <a:t>单一句子分类</a:t>
            </a:r>
            <a:endParaRPr lang="zh-CN" altLang="en-US" dirty="0">
              <a:solidFill>
                <a:srgbClr val="FF0000"/>
              </a:solidFill>
            </a:endParaRPr>
          </a:p>
        </p:txBody>
      </p:sp>
      <p:sp>
        <p:nvSpPr>
          <p:cNvPr id="12" name="文本框 11">
            <a:extLst>
              <a:ext uri="{FF2B5EF4-FFF2-40B4-BE49-F238E27FC236}">
                <a16:creationId xmlns:a16="http://schemas.microsoft.com/office/drawing/2014/main" id="{E663F97E-9460-3586-569B-691C8756905E}"/>
              </a:ext>
            </a:extLst>
          </p:cNvPr>
          <p:cNvSpPr txBox="1"/>
          <p:nvPr/>
        </p:nvSpPr>
        <p:spPr>
          <a:xfrm>
            <a:off x="4085945" y="1330707"/>
            <a:ext cx="2012762" cy="338554"/>
          </a:xfrm>
          <a:prstGeom prst="rect">
            <a:avLst/>
          </a:prstGeom>
          <a:noFill/>
        </p:spPr>
        <p:txBody>
          <a:bodyPr wrap="square" rtlCol="0">
            <a:spAutoFit/>
          </a:bodyPr>
          <a:lstStyle/>
          <a:p>
            <a:r>
              <a:rPr lang="en-US" altLang="zh-CN" sz="1600" dirty="0">
                <a:solidFill>
                  <a:srgbClr val="FF0000"/>
                </a:solidFill>
              </a:rPr>
              <a:t>Token</a:t>
            </a:r>
            <a:r>
              <a:rPr lang="zh-CN" altLang="en-US" sz="1600" dirty="0">
                <a:solidFill>
                  <a:srgbClr val="FF0000"/>
                </a:solidFill>
              </a:rPr>
              <a:t>分类</a:t>
            </a:r>
            <a:endParaRPr lang="zh-CN" altLang="en-US" dirty="0">
              <a:solidFill>
                <a:srgbClr val="FF0000"/>
              </a:solidFill>
            </a:endParaRPr>
          </a:p>
        </p:txBody>
      </p:sp>
      <p:sp>
        <p:nvSpPr>
          <p:cNvPr id="13" name="文本框 12">
            <a:extLst>
              <a:ext uri="{FF2B5EF4-FFF2-40B4-BE49-F238E27FC236}">
                <a16:creationId xmlns:a16="http://schemas.microsoft.com/office/drawing/2014/main" id="{06801902-8E0B-0F16-F795-82AA342AFC08}"/>
              </a:ext>
            </a:extLst>
          </p:cNvPr>
          <p:cNvSpPr txBox="1"/>
          <p:nvPr/>
        </p:nvSpPr>
        <p:spPr>
          <a:xfrm>
            <a:off x="828008" y="3910947"/>
            <a:ext cx="2012762" cy="338554"/>
          </a:xfrm>
          <a:prstGeom prst="rect">
            <a:avLst/>
          </a:prstGeom>
          <a:noFill/>
        </p:spPr>
        <p:txBody>
          <a:bodyPr wrap="square" rtlCol="0">
            <a:spAutoFit/>
          </a:bodyPr>
          <a:lstStyle/>
          <a:p>
            <a:r>
              <a:rPr lang="zh-CN" altLang="en-US" sz="1600" dirty="0">
                <a:solidFill>
                  <a:srgbClr val="FF0000"/>
                </a:solidFill>
              </a:rPr>
              <a:t>成对句子分类任务</a:t>
            </a:r>
            <a:endParaRPr lang="zh-CN" altLang="en-US" dirty="0">
              <a:solidFill>
                <a:srgbClr val="FF0000"/>
              </a:solidFill>
            </a:endParaRPr>
          </a:p>
        </p:txBody>
      </p:sp>
      <p:sp>
        <p:nvSpPr>
          <p:cNvPr id="11" name="文本框 10">
            <a:extLst>
              <a:ext uri="{FF2B5EF4-FFF2-40B4-BE49-F238E27FC236}">
                <a16:creationId xmlns:a16="http://schemas.microsoft.com/office/drawing/2014/main" id="{300E58AE-8735-2FA6-F44A-9D4811920E56}"/>
              </a:ext>
            </a:extLst>
          </p:cNvPr>
          <p:cNvSpPr txBox="1"/>
          <p:nvPr/>
        </p:nvSpPr>
        <p:spPr>
          <a:xfrm>
            <a:off x="4150147" y="3901414"/>
            <a:ext cx="1628606" cy="338554"/>
          </a:xfrm>
          <a:prstGeom prst="rect">
            <a:avLst/>
          </a:prstGeom>
          <a:noFill/>
        </p:spPr>
        <p:txBody>
          <a:bodyPr wrap="square" rtlCol="0">
            <a:spAutoFit/>
          </a:bodyPr>
          <a:lstStyle/>
          <a:p>
            <a:r>
              <a:rPr lang="zh-CN" altLang="en-US" sz="1600" dirty="0">
                <a:solidFill>
                  <a:srgbClr val="FF0000"/>
                </a:solidFill>
              </a:rPr>
              <a:t>问答任务</a:t>
            </a:r>
          </a:p>
        </p:txBody>
      </p:sp>
      <p:sp>
        <p:nvSpPr>
          <p:cNvPr id="15" name="TextBox 14">
            <a:extLst>
              <a:ext uri="{FF2B5EF4-FFF2-40B4-BE49-F238E27FC236}">
                <a16:creationId xmlns:a16="http://schemas.microsoft.com/office/drawing/2014/main" id="{1262AD46-05DB-9071-10D7-989955D8233D}"/>
              </a:ext>
            </a:extLst>
          </p:cNvPr>
          <p:cNvSpPr txBox="1"/>
          <p:nvPr/>
        </p:nvSpPr>
        <p:spPr>
          <a:xfrm>
            <a:off x="7061627" y="4399722"/>
            <a:ext cx="4997851" cy="830997"/>
          </a:xfrm>
          <a:prstGeom prst="rect">
            <a:avLst/>
          </a:prstGeom>
          <a:noFill/>
        </p:spPr>
        <p:txBody>
          <a:bodyPr wrap="square" rtlCol="0">
            <a:spAutoFit/>
          </a:bodyPr>
          <a:lstStyle/>
          <a:p>
            <a:r>
              <a:rPr lang="en-US" sz="2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Encoder-</a:t>
            </a:r>
            <a:r>
              <a:rPr lang="en-US" sz="2400" dirty="0" err="1">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Only的模型也被称为表示模型</a:t>
            </a:r>
            <a:r>
              <a:rPr lang="zh-CN" altLang="en-US" sz="2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400"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representation model</a:t>
            </a:r>
            <a:r>
              <a:rPr lang="zh-CN" altLang="en-US" sz="2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a:t>
            </a:r>
            <a:endParaRPr lang="en-US" sz="2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16515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118A38FC-D425-FD3D-8240-503E30908348}"/>
              </a:ext>
            </a:extLst>
          </p:cNvPr>
          <p:cNvSpPr/>
          <p:nvPr/>
        </p:nvSpPr>
        <p:spPr>
          <a:xfrm>
            <a:off x="0" y="2165655"/>
            <a:ext cx="12192000" cy="2828243"/>
          </a:xfrm>
          <a:prstGeom prst="rect">
            <a:avLst/>
          </a:prstGeom>
          <a:solidFill>
            <a:schemeClr val="accent3">
              <a:lumMod val="20000"/>
              <a:lumOff val="8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5">
            <a:extLst>
              <a:ext uri="{FF2B5EF4-FFF2-40B4-BE49-F238E27FC236}">
                <a16:creationId xmlns:a16="http://schemas.microsoft.com/office/drawing/2014/main" id="{01E3E895-3214-7D62-9B78-C296837379AE}"/>
              </a:ext>
            </a:extLst>
          </p:cNvPr>
          <p:cNvSpPr txBox="1">
            <a:spLocks noChangeArrowheads="1"/>
          </p:cNvSpPr>
          <p:nvPr/>
        </p:nvSpPr>
        <p:spPr bwMode="auto">
          <a:xfrm>
            <a:off x="5167269" y="2704381"/>
            <a:ext cx="2262158" cy="106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幼圆" panose="02010509060101010101" pitchFamily="49" charset="-122"/>
              </a:defRPr>
            </a:lvl1pPr>
            <a:lvl2pPr>
              <a:defRPr>
                <a:solidFill>
                  <a:schemeClr val="tx1"/>
                </a:solidFill>
                <a:latin typeface="Calibri" panose="020F0502020204030204" pitchFamily="34" charset="0"/>
                <a:ea typeface="幼圆" panose="02010509060101010101" pitchFamily="49" charset="-122"/>
              </a:defRPr>
            </a:lvl2pPr>
            <a:lvl3pPr>
              <a:defRPr>
                <a:solidFill>
                  <a:schemeClr val="tx1"/>
                </a:solidFill>
                <a:latin typeface="Calibri" panose="020F0502020204030204" pitchFamily="34" charset="0"/>
                <a:ea typeface="幼圆" panose="02010509060101010101" pitchFamily="49" charset="-122"/>
              </a:defRPr>
            </a:lvl3pPr>
            <a:lvl4pPr>
              <a:defRPr>
                <a:solidFill>
                  <a:schemeClr val="tx1"/>
                </a:solidFill>
                <a:latin typeface="Calibri" panose="020F0502020204030204" pitchFamily="34" charset="0"/>
                <a:ea typeface="幼圆" panose="02010509060101010101" pitchFamily="49" charset="-122"/>
              </a:defRPr>
            </a:lvl4pPr>
            <a:lvl5pPr>
              <a:defRPr>
                <a:solidFill>
                  <a:schemeClr val="tx1"/>
                </a:solidFill>
                <a:latin typeface="Calibri" panose="020F0502020204030204" pitchFamily="34" charset="0"/>
                <a:ea typeface="幼圆" panose="02010509060101010101" pitchFamily="49"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9pPr>
          </a:lstStyle>
          <a:p>
            <a:pPr>
              <a:lnSpc>
                <a:spcPct val="130000"/>
              </a:lnSpc>
            </a:pPr>
            <a:r>
              <a:rPr lang="zh-CN" altLang="en-US" sz="5400" b="1" dirty="0">
                <a:solidFill>
                  <a:schemeClr val="accent5">
                    <a:lumMod val="50000"/>
                  </a:schemeClr>
                </a:solidFill>
                <a:latin typeface="微软雅黑" panose="020B0503020204020204" pitchFamily="34" charset="-122"/>
                <a:ea typeface="微软雅黑" panose="020B0503020204020204" pitchFamily="34" charset="-122"/>
              </a:rPr>
              <a:t>谢谢！</a:t>
            </a:r>
          </a:p>
        </p:txBody>
      </p:sp>
      <p:grpSp>
        <p:nvGrpSpPr>
          <p:cNvPr id="4" name="组合 3">
            <a:extLst>
              <a:ext uri="{FF2B5EF4-FFF2-40B4-BE49-F238E27FC236}">
                <a16:creationId xmlns:a16="http://schemas.microsoft.com/office/drawing/2014/main" id="{D0C21BEA-9DFF-E7AE-2D9B-00010078C361}"/>
              </a:ext>
            </a:extLst>
          </p:cNvPr>
          <p:cNvGrpSpPr/>
          <p:nvPr/>
        </p:nvGrpSpPr>
        <p:grpSpPr>
          <a:xfrm>
            <a:off x="528083" y="345279"/>
            <a:ext cx="1056877" cy="1043488"/>
            <a:chOff x="3136373" y="1952459"/>
            <a:chExt cx="2006695" cy="2043945"/>
          </a:xfrm>
        </p:grpSpPr>
        <p:sp>
          <p:nvSpPr>
            <p:cNvPr id="33" name="矩形: 圆角 32">
              <a:extLst>
                <a:ext uri="{FF2B5EF4-FFF2-40B4-BE49-F238E27FC236}">
                  <a16:creationId xmlns:a16="http://schemas.microsoft.com/office/drawing/2014/main" id="{BFEDB4B2-7AA6-2E90-9EFD-9E543CE2E934}"/>
                </a:ext>
              </a:extLst>
            </p:cNvPr>
            <p:cNvSpPr/>
            <p:nvPr/>
          </p:nvSpPr>
          <p:spPr>
            <a:xfrm>
              <a:off x="3547096" y="2435635"/>
              <a:ext cx="1595972" cy="1560769"/>
            </a:xfrm>
            <a:prstGeom prst="roundRect">
              <a:avLst>
                <a:gd name="adj" fmla="val 6111"/>
              </a:avLst>
            </a:prstGeom>
            <a:solidFill>
              <a:srgbClr val="B8C3D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BB0DEA0-045D-3FB9-1F81-39BABA8D457C}"/>
                </a:ext>
              </a:extLst>
            </p:cNvPr>
            <p:cNvSpPr/>
            <p:nvPr/>
          </p:nvSpPr>
          <p:spPr>
            <a:xfrm>
              <a:off x="3136373" y="2039478"/>
              <a:ext cx="1565306" cy="1505961"/>
            </a:xfrm>
            <a:prstGeom prst="rect">
              <a:avLst/>
            </a:prstGeom>
            <a:solidFill>
              <a:schemeClr val="accent5">
                <a:lumMod val="5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30" name="文本框 31">
              <a:extLst>
                <a:ext uri="{FF2B5EF4-FFF2-40B4-BE49-F238E27FC236}">
                  <a16:creationId xmlns:a16="http://schemas.microsoft.com/office/drawing/2014/main" id="{5D2C1F8A-040E-827B-6890-C7F26A4C3384}"/>
                </a:ext>
              </a:extLst>
            </p:cNvPr>
            <p:cNvSpPr txBox="1">
              <a:spLocks noChangeArrowheads="1"/>
            </p:cNvSpPr>
            <p:nvPr/>
          </p:nvSpPr>
          <p:spPr bwMode="auto">
            <a:xfrm>
              <a:off x="3472989" y="1952459"/>
              <a:ext cx="892073" cy="140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幼圆" panose="02010509060101010101" pitchFamily="49" charset="-122"/>
                </a:defRPr>
              </a:lvl1pPr>
              <a:lvl2pPr>
                <a:defRPr>
                  <a:solidFill>
                    <a:schemeClr val="tx1"/>
                  </a:solidFill>
                  <a:latin typeface="Calibri" panose="020F0502020204030204" pitchFamily="34" charset="0"/>
                  <a:ea typeface="幼圆" panose="02010509060101010101" pitchFamily="49" charset="-122"/>
                </a:defRPr>
              </a:lvl2pPr>
              <a:lvl3pPr>
                <a:defRPr>
                  <a:solidFill>
                    <a:schemeClr val="tx1"/>
                  </a:solidFill>
                  <a:latin typeface="Calibri" panose="020F0502020204030204" pitchFamily="34" charset="0"/>
                  <a:ea typeface="幼圆" panose="02010509060101010101" pitchFamily="49" charset="-122"/>
                </a:defRPr>
              </a:lvl3pPr>
              <a:lvl4pPr>
                <a:defRPr>
                  <a:solidFill>
                    <a:schemeClr val="tx1"/>
                  </a:solidFill>
                  <a:latin typeface="Calibri" panose="020F0502020204030204" pitchFamily="34" charset="0"/>
                  <a:ea typeface="幼圆" panose="02010509060101010101" pitchFamily="49" charset="-122"/>
                </a:defRPr>
              </a:lvl4pPr>
              <a:lvl5pPr>
                <a:defRPr>
                  <a:solidFill>
                    <a:schemeClr val="tx1"/>
                  </a:solidFill>
                  <a:latin typeface="Calibri" panose="020F0502020204030204" pitchFamily="34" charset="0"/>
                  <a:ea typeface="幼圆" panose="02010509060101010101" pitchFamily="49"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幼圆" panose="02010509060101010101" pitchFamily="49" charset="-122"/>
                </a:defRPr>
              </a:lvl9pPr>
            </a:lstStyle>
            <a:p>
              <a:pPr algn="ctr">
                <a:lnSpc>
                  <a:spcPct val="130000"/>
                </a:lnSpc>
              </a:pPr>
              <a:endParaRPr lang="en-US" altLang="zh-CN" sz="7200" dirty="0">
                <a:solidFill>
                  <a:schemeClr val="bg1"/>
                </a:solidFill>
                <a:latin typeface="Arial" panose="020B0604020202020204" pitchFamily="34" charset="0"/>
                <a:ea typeface="微软雅黑" panose="020B0503020204020204" pitchFamily="34" charset="-122"/>
                <a:sym typeface="幼圆" panose="02010509060101010101" pitchFamily="49" charset="-122"/>
              </a:endParaRPr>
            </a:p>
          </p:txBody>
        </p:sp>
      </p:grpSp>
      <p:sp>
        <p:nvSpPr>
          <p:cNvPr id="35" name="文本框 34">
            <a:extLst>
              <a:ext uri="{FF2B5EF4-FFF2-40B4-BE49-F238E27FC236}">
                <a16:creationId xmlns:a16="http://schemas.microsoft.com/office/drawing/2014/main" id="{272044AD-4A31-844B-9B86-359C1D85D560}"/>
              </a:ext>
            </a:extLst>
          </p:cNvPr>
          <p:cNvSpPr txBox="1"/>
          <p:nvPr/>
        </p:nvSpPr>
        <p:spPr>
          <a:xfrm>
            <a:off x="4024604" y="4011489"/>
            <a:ext cx="4142791" cy="597921"/>
          </a:xfrm>
          <a:prstGeom prst="rect">
            <a:avLst/>
          </a:prstGeom>
          <a:noFill/>
        </p:spPr>
        <p:txBody>
          <a:bodyPr wrap="square" rtlCol="0">
            <a:spAutoFit/>
          </a:bodyPr>
          <a:lstStyle/>
          <a:p>
            <a:pPr>
              <a:lnSpc>
                <a:spcPct val="130000"/>
              </a:lnSpc>
            </a:pPr>
            <a:r>
              <a:rPr lang="zh-CN" altLang="en-US" sz="2800" b="1" dirty="0">
                <a:solidFill>
                  <a:srgbClr val="7F7F7F"/>
                </a:solidFill>
                <a:latin typeface="Microsoft YaHei" panose="020B0503020204020204" pitchFamily="34" charset="-122"/>
                <a:ea typeface="Microsoft YaHei" panose="020B0503020204020204" pitchFamily="34" charset="-122"/>
              </a:rPr>
              <a:t>第六章   大语言模型架构</a:t>
            </a:r>
            <a:endParaRPr lang="en-US" altLang="zh-CN" sz="2800" b="1" dirty="0">
              <a:solidFill>
                <a:srgbClr val="7F7F7F"/>
              </a:solidFill>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DB752CFA-CD7D-ECB8-F2F7-62824286A5D0}"/>
              </a:ext>
            </a:extLst>
          </p:cNvPr>
          <p:cNvSpPr>
            <a:spLocks noGrp="1"/>
          </p:cNvSpPr>
          <p:nvPr>
            <p:ph type="sldNum" sz="quarter" idx="12"/>
          </p:nvPr>
        </p:nvSpPr>
        <p:spPr/>
        <p:txBody>
          <a:bodyPr/>
          <a:lstStyle/>
          <a:p>
            <a:fld id="{07ED0BB8-7AD7-41EE-9CF9-64237F018351}" type="slidenum">
              <a:rPr lang="zh-CN" altLang="en-US" smtClean="0"/>
              <a:t>70</a:t>
            </a:fld>
            <a:endParaRPr lang="zh-CN" altLang="en-US"/>
          </a:p>
        </p:txBody>
      </p:sp>
    </p:spTree>
    <p:extLst>
      <p:ext uri="{BB962C8B-B14F-4D97-AF65-F5344CB8AC3E}">
        <p14:creationId xmlns:p14="http://schemas.microsoft.com/office/powerpoint/2010/main" val="4271064709"/>
      </p:ext>
    </p:extLst>
  </p:cSld>
  <p:clrMapOvr>
    <a:masterClrMapping/>
  </p:clrMapOvr>
  <mc:AlternateContent xmlns:mc="http://schemas.openxmlformats.org/markup-compatibility/2006" xmlns:p14="http://schemas.microsoft.com/office/powerpoint/2010/main">
    <mc:Choice Requires="p14">
      <p:transition spd="slow" p14:dur="2000" advTm="2637"/>
    </mc:Choice>
    <mc:Fallback xmlns="">
      <p:transition spd="slow" advTm="26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ALBERT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FA433F8-69D4-482B-ABD4-168E053C69E0}"/>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0A94052-9D84-45A1-8D4E-ADA04C528EA2}"/>
              </a:ext>
            </a:extLst>
          </p:cNvPr>
          <p:cNvSpPr txBox="1"/>
          <p:nvPr/>
        </p:nvSpPr>
        <p:spPr>
          <a:xfrm>
            <a:off x="1698812" y="2816940"/>
            <a:ext cx="3917840" cy="1705210"/>
          </a:xfrm>
          <a:prstGeom prst="rect">
            <a:avLst/>
          </a:prstGeom>
          <a:noFill/>
        </p:spPr>
        <p:txBody>
          <a:bodyPr wrap="square">
            <a:spAutoFit/>
          </a:bodyPr>
          <a:lstStyle/>
          <a:p>
            <a:pPr>
              <a:lnSpc>
                <a:spcPct val="150000"/>
              </a:lnSpc>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ALBERT模型是谷歌基于</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BERT模型</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开发的一种更高效的预训练语言表示模型，主要目的是</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减少模型的参数量</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训练成本</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85553F74-B413-43BF-87A6-402DD8D41670}"/>
              </a:ext>
            </a:extLst>
          </p:cNvPr>
          <p:cNvPicPr>
            <a:picLocks noChangeAspect="1"/>
          </p:cNvPicPr>
          <p:nvPr/>
        </p:nvPicPr>
        <p:blipFill>
          <a:blip r:embed="rId3"/>
          <a:stretch>
            <a:fillRect/>
          </a:stretch>
        </p:blipFill>
        <p:spPr>
          <a:xfrm>
            <a:off x="5822434" y="1442230"/>
            <a:ext cx="5607871" cy="5196213"/>
          </a:xfrm>
          <a:prstGeom prst="rect">
            <a:avLst/>
          </a:prstGeom>
        </p:spPr>
      </p:pic>
      <p:sp>
        <p:nvSpPr>
          <p:cNvPr id="4" name="TextBox 3">
            <a:extLst>
              <a:ext uri="{FF2B5EF4-FFF2-40B4-BE49-F238E27FC236}">
                <a16:creationId xmlns:a16="http://schemas.microsoft.com/office/drawing/2014/main" id="{6F3DBB9B-AB21-E215-F205-2C6DEC49EEE5}"/>
              </a:ext>
            </a:extLst>
          </p:cNvPr>
          <p:cNvSpPr txBox="1"/>
          <p:nvPr/>
        </p:nvSpPr>
        <p:spPr>
          <a:xfrm>
            <a:off x="608876" y="6113392"/>
            <a:ext cx="609771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arxiv.org</a:t>
            </a:r>
            <a:r>
              <a:rPr lang="en-US" dirty="0">
                <a:latin typeface="Times New Roman" panose="02020603050405020304" pitchFamily="18" charset="0"/>
                <a:cs typeface="Times New Roman" panose="02020603050405020304" pitchFamily="18" charset="0"/>
              </a:rPr>
              <a:t>/pdf/1909.11942</a:t>
            </a:r>
          </a:p>
        </p:txBody>
      </p:sp>
    </p:spTree>
    <p:extLst>
      <p:ext uri="{BB962C8B-B14F-4D97-AF65-F5344CB8AC3E}">
        <p14:creationId xmlns:p14="http://schemas.microsoft.com/office/powerpoint/2010/main" val="2608178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9D4707-85D4-438F-8503-BE9D3F727AF6}"/>
              </a:ext>
            </a:extLst>
          </p:cNvPr>
          <p:cNvSpPr txBox="1"/>
          <p:nvPr/>
        </p:nvSpPr>
        <p:spPr>
          <a:xfrm>
            <a:off x="1157863" y="850061"/>
            <a:ext cx="7855507" cy="461665"/>
          </a:xfrm>
          <a:prstGeom prst="rect">
            <a:avLst/>
          </a:prstGeom>
          <a:noFill/>
        </p:spPr>
        <p:txBody>
          <a:bodyPr wrap="square">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编码（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Encoder-Only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）大语言模型：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ALBERT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模型</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FA433F8-69D4-482B-ABD4-168E053C69E0}"/>
              </a:ext>
            </a:extLst>
          </p:cNvPr>
          <p:cNvSpPr txBox="1"/>
          <p:nvPr/>
        </p:nvSpPr>
        <p:spPr>
          <a:xfrm>
            <a:off x="1081024" y="165559"/>
            <a:ext cx="5980603" cy="553998"/>
          </a:xfrm>
          <a:prstGeom prst="rect">
            <a:avLst/>
          </a:prstGeom>
          <a:noFill/>
        </p:spPr>
        <p:txBody>
          <a:bodyPr wrap="square">
            <a:spAutoFit/>
          </a:bodyPr>
          <a:lstStyle/>
          <a:p>
            <a:pPr marL="285750" indent="-285750">
              <a:buFont typeface="Wingdings" panose="05000000000000000000" pitchFamily="2" charset="2"/>
              <a:buChar char="n"/>
            </a:pP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 </a:t>
            </a:r>
            <a:r>
              <a:rPr lang="en-US" altLang="zh-CN"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Transformer </a:t>
            </a:r>
            <a:r>
              <a:rPr lang="zh-CN" altLang="en-US" sz="3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的模型架构</a:t>
            </a:r>
            <a:endParaRPr lang="zh-CN" altLang="en-US" sz="3000" dirty="0">
              <a:latin typeface="Times New Roman" panose="02020603050405020304" pitchFamily="18" charset="0"/>
              <a:cs typeface="Times New Roman" panose="02020603050405020304" pitchFamily="18" charset="0"/>
            </a:endParaRPr>
          </a:p>
        </p:txBody>
      </p:sp>
      <p:graphicFrame>
        <p:nvGraphicFramePr>
          <p:cNvPr id="12" name="图示 11">
            <a:extLst>
              <a:ext uri="{FF2B5EF4-FFF2-40B4-BE49-F238E27FC236}">
                <a16:creationId xmlns:a16="http://schemas.microsoft.com/office/drawing/2014/main" id="{8F3E9780-5E28-4465-99CA-C6977B05BDEE}"/>
              </a:ext>
            </a:extLst>
          </p:cNvPr>
          <p:cNvGraphicFramePr/>
          <p:nvPr>
            <p:extLst>
              <p:ext uri="{D42A27DB-BD31-4B8C-83A1-F6EECF244321}">
                <p14:modId xmlns:p14="http://schemas.microsoft.com/office/powerpoint/2010/main" val="3961230079"/>
              </p:ext>
            </p:extLst>
          </p:nvPr>
        </p:nvGraphicFramePr>
        <p:xfrm>
          <a:off x="1928634" y="131172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19342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7621</TotalTime>
  <Words>4438</Words>
  <Application>Microsoft Macintosh PowerPoint</Application>
  <PresentationFormat>Widescreen</PresentationFormat>
  <Paragraphs>552</Paragraphs>
  <Slides>70</Slides>
  <Notes>20</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90" baseType="lpstr">
      <vt:lpstr>-apple-system</vt:lpstr>
      <vt:lpstr>CMMI10</vt:lpstr>
      <vt:lpstr>CMMI7</vt:lpstr>
      <vt:lpstr>等线</vt:lpstr>
      <vt:lpstr>等线 Light</vt:lpstr>
      <vt:lpstr>FandolSong-Regular-Identity-H</vt:lpstr>
      <vt:lpstr>LMRoman10-Regular-Identity-H</vt:lpstr>
      <vt:lpstr>LMRoman5-Regular-Identity-H</vt:lpstr>
      <vt:lpstr>LMRoman8-Regular-Identity-H</vt:lpstr>
      <vt:lpstr>微软雅黑</vt:lpstr>
      <vt:lpstr>微软雅黑</vt:lpstr>
      <vt:lpstr>PingFang SC</vt:lpstr>
      <vt:lpstr>Arial</vt:lpstr>
      <vt:lpstr>Cambria Math</vt:lpstr>
      <vt:lpstr>Comic Sans MS</vt:lpstr>
      <vt:lpstr>Lato</vt:lpstr>
      <vt:lpstr>Times New Roman</vt:lpstr>
      <vt:lpstr>Wingdings</vt:lpstr>
      <vt:lpstr>Office 主题​​</vt:lpstr>
      <vt:lpstr>Equation</vt:lpstr>
      <vt:lpstr>第六章 大语言模型架构</vt:lpstr>
      <vt:lpstr>PowerPoint Presentation</vt:lpstr>
      <vt:lpstr>3. 大模型架构配置</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大模型架构配置</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大模型架构配置</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统计语言模型</dc:title>
  <dc:creator>Rui Zhang</dc:creator>
  <cp:lastModifiedBy>Zhongpu Chen</cp:lastModifiedBy>
  <cp:revision>463</cp:revision>
  <dcterms:created xsi:type="dcterms:W3CDTF">2024-09-12T02:56:02Z</dcterms:created>
  <dcterms:modified xsi:type="dcterms:W3CDTF">2025-11-12T10:08:34Z</dcterms:modified>
</cp:coreProperties>
</file>